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30604" y="10049797"/>
            <a:ext cx="2078989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059910" y="10049797"/>
            <a:ext cx="230632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jpg"/><Relationship Id="rId3" Type="http://schemas.openxmlformats.org/officeDocument/2006/relationships/image" Target="../media/image24.jpg"/><Relationship Id="rId4" Type="http://schemas.openxmlformats.org/officeDocument/2006/relationships/image" Target="../media/image25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jpg"/><Relationship Id="rId3" Type="http://schemas.openxmlformats.org/officeDocument/2006/relationships/image" Target="../media/image27.jpg"/><Relationship Id="rId4" Type="http://schemas.openxmlformats.org/officeDocument/2006/relationships/image" Target="../media/image2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jpg"/><Relationship Id="rId3" Type="http://schemas.openxmlformats.org/officeDocument/2006/relationships/image" Target="../media/image30.jpg"/><Relationship Id="rId4" Type="http://schemas.openxmlformats.org/officeDocument/2006/relationships/image" Target="../media/image31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304" y="914399"/>
            <a:ext cx="2246756" cy="2484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43304" y="1163065"/>
            <a:ext cx="2479802" cy="2484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43304" y="1413001"/>
            <a:ext cx="2900933" cy="2484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83461" y="4648834"/>
            <a:ext cx="4961001" cy="341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094221" y="4648834"/>
            <a:ext cx="365760" cy="341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40658" y="5331586"/>
            <a:ext cx="881595" cy="2179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24248" y="5331586"/>
            <a:ext cx="396239" cy="21793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05023" y="6235572"/>
            <a:ext cx="857351" cy="2484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39845" y="6235572"/>
            <a:ext cx="393191" cy="2484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52265" y="6235572"/>
            <a:ext cx="445770" cy="2484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61642" y="6608952"/>
            <a:ext cx="579119" cy="24841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96363" y="6608952"/>
            <a:ext cx="252984" cy="24841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22854" y="6608952"/>
            <a:ext cx="1152017" cy="24841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69842" y="6608952"/>
            <a:ext cx="150875" cy="24841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670680" y="6608952"/>
            <a:ext cx="2041525" cy="24841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28110" y="9200082"/>
            <a:ext cx="703072" cy="24841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955669" y="9200082"/>
            <a:ext cx="353567" cy="24841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429250" y="698499"/>
            <a:ext cx="1049654" cy="109727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0980" cy="13404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1352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0320">
              <a:lnSpc>
                <a:spcPct val="146700"/>
              </a:lnSpc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10: </a:t>
            </a:r>
            <a:r>
              <a:rPr dirty="0" sz="1400" spc="-5" b="1" i="1">
                <a:latin typeface="Times New Roman"/>
                <a:cs typeface="Times New Roman"/>
              </a:rPr>
              <a:t>For the circuit </a:t>
            </a:r>
            <a:r>
              <a:rPr dirty="0" sz="1400" b="1" i="1">
                <a:latin typeface="Times New Roman"/>
                <a:cs typeface="Times New Roman"/>
              </a:rPr>
              <a:t>shown in </a:t>
            </a:r>
            <a:r>
              <a:rPr dirty="0" sz="1400" spc="-5" b="1" i="1">
                <a:latin typeface="Times New Roman"/>
                <a:cs typeface="Times New Roman"/>
              </a:rPr>
              <a:t>Fig. </a:t>
            </a:r>
            <a:r>
              <a:rPr dirty="0" sz="1400" spc="5" b="1" i="1">
                <a:latin typeface="Times New Roman"/>
                <a:cs typeface="Times New Roman"/>
              </a:rPr>
              <a:t>14, </a:t>
            </a:r>
            <a:r>
              <a:rPr dirty="0" sz="1400" b="1" i="1">
                <a:latin typeface="Times New Roman"/>
                <a:cs typeface="Times New Roman"/>
              </a:rPr>
              <a:t>find: </a:t>
            </a:r>
            <a:r>
              <a:rPr dirty="0" sz="1400" spc="-5" b="1" i="1">
                <a:latin typeface="Times New Roman"/>
                <a:cs typeface="Times New Roman"/>
              </a:rPr>
              <a:t>(a) </a:t>
            </a:r>
            <a:r>
              <a:rPr dirty="0" sz="1400" spc="-5">
                <a:latin typeface="Cambria Math"/>
                <a:cs typeface="Cambria Math"/>
              </a:rPr>
              <a:t>𝒗</a:t>
            </a:r>
            <a:r>
              <a:rPr dirty="0" baseline="-16666" sz="1500" spc="-7">
                <a:latin typeface="Cambria Math"/>
                <a:cs typeface="Cambria Math"/>
              </a:rPr>
              <a:t>𝟏 </a:t>
            </a:r>
            <a:r>
              <a:rPr dirty="0" sz="1400" spc="-5">
                <a:latin typeface="Cambria Math"/>
                <a:cs typeface="Cambria Math"/>
              </a:rPr>
              <a:t>𝒂𝒏𝒅 𝒗</a:t>
            </a:r>
            <a:r>
              <a:rPr dirty="0" baseline="-16666" sz="1500" spc="-7">
                <a:latin typeface="Cambria Math"/>
                <a:cs typeface="Cambria Math"/>
              </a:rPr>
              <a:t>𝟐 </a:t>
            </a:r>
            <a:r>
              <a:rPr dirty="0" sz="1400" b="1" i="1">
                <a:latin typeface="Times New Roman"/>
                <a:cs typeface="Times New Roman"/>
              </a:rPr>
              <a:t>, (b) 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power dissipated </a:t>
            </a:r>
            <a:r>
              <a:rPr dirty="0" sz="1400" b="1" i="1">
                <a:latin typeface="Times New Roman"/>
                <a:cs typeface="Times New Roman"/>
              </a:rPr>
              <a:t>in the </a:t>
            </a:r>
            <a:r>
              <a:rPr dirty="0" sz="1400" spc="-10" b="1" i="1">
                <a:latin typeface="Times New Roman"/>
                <a:cs typeface="Times New Roman"/>
              </a:rPr>
              <a:t>3-k</a:t>
            </a:r>
            <a:r>
              <a:rPr dirty="0" sz="1450" spc="-10" b="1" i="1">
                <a:latin typeface="Symbol"/>
                <a:cs typeface="Symbol"/>
              </a:rPr>
              <a:t></a:t>
            </a:r>
            <a:r>
              <a:rPr dirty="0" sz="1400" spc="-10" b="1" i="1">
                <a:latin typeface="Times New Roman"/>
                <a:cs typeface="Times New Roman"/>
              </a:rPr>
              <a:t>, </a:t>
            </a:r>
            <a:r>
              <a:rPr dirty="0" sz="1400" spc="-5" b="1" i="1">
                <a:latin typeface="Times New Roman"/>
                <a:cs typeface="Times New Roman"/>
              </a:rPr>
              <a:t>resistors </a:t>
            </a:r>
            <a:r>
              <a:rPr dirty="0" sz="1400" b="1" i="1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(c) </a:t>
            </a:r>
            <a:r>
              <a:rPr dirty="0" sz="1400" b="1" i="1">
                <a:latin typeface="Times New Roman"/>
                <a:cs typeface="Times New Roman"/>
              </a:rPr>
              <a:t>the power </a:t>
            </a:r>
            <a:r>
              <a:rPr dirty="0" sz="1400" spc="-5" b="1" i="1">
                <a:latin typeface="Times New Roman"/>
                <a:cs typeface="Times New Roman"/>
              </a:rPr>
              <a:t>supplied </a:t>
            </a:r>
            <a:r>
              <a:rPr dirty="0" sz="1400" b="1" i="1">
                <a:latin typeface="Times New Roman"/>
                <a:cs typeface="Times New Roman"/>
              </a:rPr>
              <a:t>by 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current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source.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70928" y="1910865"/>
            <a:ext cx="2829917" cy="9724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2250" cy="26403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2-9 </a:t>
            </a:r>
            <a:r>
              <a:rPr dirty="0" sz="1400" spc="-5" b="1">
                <a:latin typeface="Times New Roman"/>
                <a:cs typeface="Times New Roman"/>
              </a:rPr>
              <a:t>Series Resistors </a:t>
            </a:r>
            <a:r>
              <a:rPr dirty="0" sz="1400" b="1">
                <a:latin typeface="Times New Roman"/>
                <a:cs typeface="Times New Roman"/>
              </a:rPr>
              <a:t>and </a:t>
            </a:r>
            <a:r>
              <a:rPr dirty="0" sz="1400" spc="-5" b="1">
                <a:latin typeface="Times New Roman"/>
                <a:cs typeface="Times New Roman"/>
              </a:rPr>
              <a:t>Voltage </a:t>
            </a:r>
            <a:r>
              <a:rPr dirty="0" sz="1400" spc="-10" b="1">
                <a:latin typeface="Times New Roman"/>
                <a:cs typeface="Times New Roman"/>
              </a:rPr>
              <a:t>Division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need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combine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resistors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series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parallel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occurs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frequently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919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that it warrants special attention. The process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combining the resistors is  facilitated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combining two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them </a:t>
            </a:r>
            <a:r>
              <a:rPr dirty="0" sz="1400">
                <a:latin typeface="Times New Roman"/>
                <a:cs typeface="Times New Roman"/>
              </a:rPr>
              <a:t>at a </a:t>
            </a:r>
            <a:r>
              <a:rPr dirty="0" sz="1400" spc="-10">
                <a:latin typeface="Times New Roman"/>
                <a:cs typeface="Times New Roman"/>
              </a:rPr>
              <a:t>time. </a:t>
            </a:r>
            <a:r>
              <a:rPr dirty="0" sz="1400" spc="-5">
                <a:latin typeface="Times New Roman"/>
                <a:cs typeface="Times New Roman"/>
              </a:rPr>
              <a:t>With this in mind,  consider the single-loop circuit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1. </a:t>
            </a:r>
            <a:r>
              <a:rPr dirty="0" sz="1400" spc="-5">
                <a:latin typeface="Times New Roman"/>
                <a:cs typeface="Times New Roman"/>
              </a:rPr>
              <a:t>The two resistors are </a:t>
            </a:r>
            <a:r>
              <a:rPr dirty="0" sz="1400">
                <a:latin typeface="Times New Roman"/>
                <a:cs typeface="Times New Roman"/>
              </a:rPr>
              <a:t>in series,  </a:t>
            </a:r>
            <a:r>
              <a:rPr dirty="0" sz="1400" spc="-5">
                <a:latin typeface="Times New Roman"/>
                <a:cs typeface="Times New Roman"/>
              </a:rPr>
              <a:t>since the same current </a:t>
            </a:r>
            <a:r>
              <a:rPr dirty="0" sz="1400">
                <a:latin typeface="Cambria Math"/>
                <a:cs typeface="Cambria Math"/>
              </a:rPr>
              <a:t>𝑖 </a:t>
            </a:r>
            <a:r>
              <a:rPr dirty="0" sz="1400" spc="-5">
                <a:latin typeface="Times New Roman"/>
                <a:cs typeface="Times New Roman"/>
              </a:rPr>
              <a:t>flows in both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them.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4898262"/>
            <a:ext cx="5296535" cy="18230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7091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1 </a:t>
            </a:r>
            <a:r>
              <a:rPr dirty="0" sz="1200" spc="-5">
                <a:latin typeface="Times New Roman"/>
                <a:cs typeface="Times New Roman"/>
              </a:rPr>
              <a:t>A single-loop </a:t>
            </a:r>
            <a:r>
              <a:rPr dirty="0" sz="1200">
                <a:latin typeface="Times New Roman"/>
                <a:cs typeface="Times New Roman"/>
              </a:rPr>
              <a:t>circuit with </a:t>
            </a:r>
            <a:r>
              <a:rPr dirty="0" sz="1200" spc="-5">
                <a:latin typeface="Times New Roman"/>
                <a:cs typeface="Times New Roman"/>
              </a:rPr>
              <a:t>two resistors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series.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Applying </a:t>
            </a:r>
            <a:r>
              <a:rPr dirty="0" sz="1400" spc="-10">
                <a:latin typeface="Times New Roman"/>
                <a:cs typeface="Times New Roman"/>
              </a:rPr>
              <a:t>Ohm’s </a:t>
            </a:r>
            <a:r>
              <a:rPr dirty="0" sz="1400">
                <a:latin typeface="Times New Roman"/>
                <a:cs typeface="Times New Roman"/>
              </a:rPr>
              <a:t>law to </a:t>
            </a:r>
            <a:r>
              <a:rPr dirty="0" sz="1400" spc="-5">
                <a:latin typeface="Times New Roman"/>
                <a:cs typeface="Times New Roman"/>
              </a:rPr>
              <a:t>each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resistors, we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obtain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638935">
              <a:lnSpc>
                <a:spcPct val="100000"/>
              </a:lnSpc>
              <a:tabLst>
                <a:tab pos="2522855" algn="l"/>
                <a:tab pos="4006215" algn="l"/>
              </a:tabLst>
            </a:pPr>
            <a:r>
              <a:rPr dirty="0" sz="1400" spc="-20">
                <a:latin typeface="Cambria Math"/>
                <a:cs typeface="Cambria Math"/>
              </a:rPr>
              <a:t>𝑣</a:t>
            </a:r>
            <a:r>
              <a:rPr dirty="0" baseline="-16666" sz="1500" spc="-30">
                <a:latin typeface="Cambria Math"/>
                <a:cs typeface="Cambria Math"/>
              </a:rPr>
              <a:t>1 </a:t>
            </a:r>
            <a:r>
              <a:rPr dirty="0" baseline="-16666" sz="1500" spc="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𝑖𝑅</a:t>
            </a:r>
            <a:r>
              <a:rPr dirty="0" baseline="-16666" sz="1500" spc="22">
                <a:latin typeface="Cambria Math"/>
                <a:cs typeface="Cambria Math"/>
              </a:rPr>
              <a:t>1</a:t>
            </a:r>
            <a:r>
              <a:rPr dirty="0" sz="1400" spc="15">
                <a:latin typeface="Cambria Math"/>
                <a:cs typeface="Cambria Math"/>
              </a:rPr>
              <a:t>,	</a:t>
            </a:r>
            <a:r>
              <a:rPr dirty="0" sz="1400" spc="5">
                <a:latin typeface="Cambria Math"/>
                <a:cs typeface="Cambria Math"/>
              </a:rPr>
              <a:t>𝑣</a:t>
            </a:r>
            <a:r>
              <a:rPr dirty="0" baseline="-16666" sz="1500" spc="7">
                <a:latin typeface="Cambria Math"/>
                <a:cs typeface="Cambria Math"/>
              </a:rPr>
              <a:t>2</a:t>
            </a:r>
            <a:r>
              <a:rPr dirty="0" baseline="-16666" sz="1500" spc="3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𝑖𝑅</a:t>
            </a:r>
            <a:r>
              <a:rPr dirty="0" baseline="-16666" sz="1500" spc="15">
                <a:latin typeface="Cambria Math"/>
                <a:cs typeface="Cambria Math"/>
              </a:rPr>
              <a:t>2	</a:t>
            </a:r>
            <a:r>
              <a:rPr dirty="0" sz="1400">
                <a:latin typeface="Cambria Math"/>
                <a:cs typeface="Cambria Math"/>
              </a:rPr>
              <a:t>(1)</a:t>
            </a:r>
            <a:endParaRPr sz="1400">
              <a:latin typeface="Cambria Math"/>
              <a:cs typeface="Cambria Math"/>
            </a:endParaRPr>
          </a:p>
          <a:p>
            <a:pPr marL="12700" marR="5080">
              <a:lnSpc>
                <a:spcPct val="191400"/>
              </a:lnSpc>
              <a:spcBef>
                <a:spcPts val="30"/>
              </a:spcBef>
            </a:pP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we apply KVL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loop (moving in the clockwise direction), </a:t>
            </a:r>
            <a:r>
              <a:rPr dirty="0" sz="1400" spc="-10">
                <a:latin typeface="Times New Roman"/>
                <a:cs typeface="Times New Roman"/>
              </a:rPr>
              <a:t>we  </a:t>
            </a:r>
            <a:r>
              <a:rPr dirty="0" sz="1400" spc="-5">
                <a:latin typeface="Times New Roman"/>
                <a:cs typeface="Times New Roman"/>
              </a:rPr>
              <a:t>have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5602" y="6898004"/>
            <a:ext cx="13608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−𝑣 + </a:t>
            </a:r>
            <a:r>
              <a:rPr dirty="0" sz="1400" spc="-15">
                <a:latin typeface="Cambria Math"/>
                <a:cs typeface="Cambria Math"/>
              </a:rPr>
              <a:t>𝑣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𝑣</a:t>
            </a:r>
            <a:r>
              <a:rPr dirty="0" baseline="-16666" sz="1500" spc="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38165" y="6898004"/>
            <a:ext cx="2717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7307960"/>
            <a:ext cx="25450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Combining Eqs. </a:t>
            </a:r>
            <a:r>
              <a:rPr dirty="0" sz="1400" spc="5">
                <a:latin typeface="Times New Roman"/>
                <a:cs typeface="Times New Roman"/>
              </a:rPr>
              <a:t>(1) </a:t>
            </a:r>
            <a:r>
              <a:rPr dirty="0" sz="1400" spc="-5">
                <a:latin typeface="Times New Roman"/>
                <a:cs typeface="Times New Roman"/>
              </a:rPr>
              <a:t>and (2), we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45791" y="7724013"/>
            <a:ext cx="19500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𝑣 = </a:t>
            </a:r>
            <a:r>
              <a:rPr dirty="0" sz="1400" spc="-15">
                <a:latin typeface="Cambria Math"/>
                <a:cs typeface="Cambria Math"/>
              </a:rPr>
              <a:t>𝑣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5">
                <a:latin typeface="Cambria Math"/>
                <a:cs typeface="Cambria Math"/>
              </a:rPr>
              <a:t>𝑣</a:t>
            </a:r>
            <a:r>
              <a:rPr dirty="0" baseline="-16666" sz="1500" spc="7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 𝑖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r>
              <a:rPr dirty="0" baseline="1984" sz="2100" spc="3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57978" y="7724013"/>
            <a:ext cx="271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3)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8133968"/>
            <a:ext cx="2120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29710" y="8489441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𝑣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94786" y="8625077"/>
            <a:ext cx="4305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𝑖 =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𝑅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92551" y="883234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12946" y="8743950"/>
            <a:ext cx="3117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96665" y="883234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98571" y="8765794"/>
            <a:ext cx="590550" cy="0"/>
          </a:xfrm>
          <a:custGeom>
            <a:avLst/>
            <a:gdLst/>
            <a:ahLst/>
            <a:cxnLst/>
            <a:rect l="l" t="t" r="r" b="b"/>
            <a:pathLst>
              <a:path w="590550" h="0">
                <a:moveTo>
                  <a:pt x="0" y="0"/>
                </a:moveTo>
                <a:lnTo>
                  <a:pt x="5900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159502" y="8625077"/>
            <a:ext cx="2736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4)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561335" y="3342161"/>
            <a:ext cx="2273353" cy="1372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1615" cy="312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Notice that Eq. </a:t>
            </a:r>
            <a:r>
              <a:rPr dirty="0" sz="1400">
                <a:latin typeface="Times New Roman"/>
                <a:cs typeface="Times New Roman"/>
              </a:rPr>
              <a:t>(3)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written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2001520">
              <a:lnSpc>
                <a:spcPct val="100000"/>
              </a:lnSpc>
              <a:spcBef>
                <a:spcPts val="780"/>
              </a:spcBef>
              <a:tabLst>
                <a:tab pos="3917315" algn="l"/>
              </a:tabLst>
            </a:pPr>
            <a:r>
              <a:rPr dirty="0" sz="1400">
                <a:latin typeface="Cambria Math"/>
                <a:cs typeface="Cambria Math"/>
              </a:rPr>
              <a:t>𝑣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𝑖𝑅</a:t>
            </a:r>
            <a:r>
              <a:rPr dirty="0" baseline="-16666" sz="1500" spc="44">
                <a:latin typeface="Cambria Math"/>
                <a:cs typeface="Cambria Math"/>
              </a:rPr>
              <a:t>𝑒𝑞	</a:t>
            </a:r>
            <a:r>
              <a:rPr dirty="0" sz="1400">
                <a:latin typeface="Cambria Math"/>
                <a:cs typeface="Cambria Math"/>
              </a:rPr>
              <a:t>(5)</a:t>
            </a:r>
            <a:endParaRPr sz="14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900"/>
              </a:spcBef>
            </a:pPr>
            <a:r>
              <a:rPr dirty="0" sz="1400" spc="-5">
                <a:latin typeface="Times New Roman"/>
                <a:cs typeface="Times New Roman"/>
              </a:rPr>
              <a:t>implying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two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resistors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replaced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equivalent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resistor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80"/>
              </a:spcBef>
            </a:pP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𝑒𝑞 </a:t>
            </a:r>
            <a:r>
              <a:rPr dirty="0" sz="1400">
                <a:latin typeface="Times New Roman"/>
                <a:cs typeface="Times New Roman"/>
              </a:rPr>
              <a:t>; that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is,</a:t>
            </a:r>
            <a:endParaRPr sz="1400">
              <a:latin typeface="Times New Roman"/>
              <a:cs typeface="Times New Roman"/>
            </a:endParaRPr>
          </a:p>
          <a:p>
            <a:pPr marL="1807845">
              <a:lnSpc>
                <a:spcPct val="100000"/>
              </a:lnSpc>
              <a:spcBef>
                <a:spcPts val="950"/>
              </a:spcBef>
              <a:tabLst>
                <a:tab pos="3914140" algn="l"/>
              </a:tabLst>
            </a:pP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𝑒𝑞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𝑅</a:t>
            </a:r>
            <a:r>
              <a:rPr dirty="0" baseline="-16666" sz="1500">
                <a:latin typeface="Cambria Math"/>
                <a:cs typeface="Cambria Math"/>
              </a:rPr>
              <a:t>2	</a:t>
            </a:r>
            <a:r>
              <a:rPr dirty="0" sz="1400">
                <a:latin typeface="Cambria Math"/>
                <a:cs typeface="Cambria Math"/>
              </a:rPr>
              <a:t>(6)</a:t>
            </a:r>
            <a:endParaRPr sz="14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Thus,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Fig.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can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replaced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equivalent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circuit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Fig.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2.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two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circuits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Figs. </a:t>
            </a:r>
            <a:r>
              <a:rPr dirty="0" sz="1400">
                <a:latin typeface="Times New Roman"/>
                <a:cs typeface="Times New Roman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2 are </a:t>
            </a:r>
            <a:r>
              <a:rPr dirty="0" sz="1400" spc="-5">
                <a:latin typeface="Times New Roman"/>
                <a:cs typeface="Times New Roman"/>
              </a:rPr>
              <a:t>equivalent </a:t>
            </a:r>
            <a:r>
              <a:rPr dirty="0" sz="1400">
                <a:latin typeface="Times New Roman"/>
                <a:cs typeface="Times New Roman"/>
              </a:rPr>
              <a:t>because </a:t>
            </a:r>
            <a:r>
              <a:rPr dirty="0" sz="1400" spc="-5">
                <a:latin typeface="Times New Roman"/>
                <a:cs typeface="Times New Roman"/>
              </a:rPr>
              <a:t>they exhibit the same  voltage-current relationships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terminals </a:t>
            </a:r>
            <a:r>
              <a:rPr dirty="0" sz="1400" i="1">
                <a:latin typeface="Times New Roman"/>
                <a:cs typeface="Times New Roman"/>
              </a:rPr>
              <a:t>a-b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equivalent circuit  such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in Fig. </a:t>
            </a:r>
            <a:r>
              <a:rPr dirty="0" sz="1400">
                <a:latin typeface="Times New Roman"/>
                <a:cs typeface="Times New Roman"/>
              </a:rPr>
              <a:t>2 is </a:t>
            </a:r>
            <a:r>
              <a:rPr dirty="0" sz="1400" spc="-5">
                <a:latin typeface="Times New Roman"/>
                <a:cs typeface="Times New Roman"/>
              </a:rPr>
              <a:t>useful in simplifying the analysis </a:t>
            </a:r>
            <a:r>
              <a:rPr dirty="0" sz="1400">
                <a:latin typeface="Times New Roman"/>
                <a:cs typeface="Times New Roman"/>
              </a:rPr>
              <a:t>of a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circuit.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5157342"/>
            <a:ext cx="5298440" cy="1508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Equivalent circuit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circuit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general,</a:t>
            </a:r>
            <a:endParaRPr sz="1400">
              <a:latin typeface="Times New Roman"/>
              <a:cs typeface="Times New Roman"/>
            </a:endParaRPr>
          </a:p>
          <a:p>
            <a:pPr marL="1209040" marR="5080" indent="-1196975">
              <a:lnSpc>
                <a:spcPct val="143700"/>
              </a:lnSpc>
              <a:spcBef>
                <a:spcPts val="3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The equivalent resistance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any number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resistors connected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series  </a:t>
            </a:r>
            <a:r>
              <a:rPr dirty="0" sz="1400" b="1" i="1">
                <a:latin typeface="Times New Roman"/>
                <a:cs typeface="Times New Roman"/>
              </a:rPr>
              <a:t>is the </a:t>
            </a:r>
            <a:r>
              <a:rPr dirty="0" sz="1400" spc="-10" b="1" i="1">
                <a:latin typeface="Times New Roman"/>
                <a:cs typeface="Times New Roman"/>
              </a:rPr>
              <a:t>sum </a:t>
            </a:r>
            <a:r>
              <a:rPr dirty="0" sz="1400" b="1" i="1">
                <a:latin typeface="Times New Roman"/>
                <a:cs typeface="Times New Roman"/>
              </a:rPr>
              <a:t>of the </a:t>
            </a:r>
            <a:r>
              <a:rPr dirty="0" sz="1400" spc="-5" b="1" i="1">
                <a:latin typeface="Times New Roman"/>
                <a:cs typeface="Times New Roman"/>
              </a:rPr>
              <a:t>individual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resistances.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i="1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resistors in series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62877"/>
            <a:ext cx="5312410" cy="701040"/>
          </a:xfrm>
          <a:custGeom>
            <a:avLst/>
            <a:gdLst/>
            <a:ahLst/>
            <a:cxnLst/>
            <a:rect l="l" t="t" r="r" b="b"/>
            <a:pathLst>
              <a:path w="5312410" h="701040">
                <a:moveTo>
                  <a:pt x="0" y="701040"/>
                </a:moveTo>
                <a:lnTo>
                  <a:pt x="5312029" y="701040"/>
                </a:lnTo>
                <a:lnTo>
                  <a:pt x="5312029" y="0"/>
                </a:lnTo>
                <a:lnTo>
                  <a:pt x="0" y="0"/>
                </a:lnTo>
                <a:lnTo>
                  <a:pt x="0" y="70104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095754" y="6685163"/>
            <a:ext cx="2588895" cy="713740"/>
          </a:xfrm>
          <a:prstGeom prst="rect">
            <a:avLst/>
          </a:prstGeom>
        </p:spPr>
        <p:txBody>
          <a:bodyPr wrap="square" lIns="0" tIns="55879" rIns="0" bIns="0" rtlCol="0" vert="horz">
            <a:spAutoFit/>
          </a:bodyPr>
          <a:lstStyle/>
          <a:p>
            <a:pPr algn="r" marR="306705">
              <a:lnSpc>
                <a:spcPct val="100000"/>
              </a:lnSpc>
              <a:spcBef>
                <a:spcPts val="439"/>
              </a:spcBef>
            </a:pPr>
            <a:r>
              <a:rPr dirty="0" sz="1000" spc="25">
                <a:latin typeface="Cambria Math"/>
                <a:cs typeface="Cambria Math"/>
              </a:rPr>
              <a:t>𝑁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84"/>
              </a:spcBef>
            </a:pP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𝑒𝑞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𝑅</a:t>
            </a:r>
            <a:r>
              <a:rPr dirty="0" baseline="-16666" sz="150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⋯ + 𝑅</a:t>
            </a:r>
            <a:r>
              <a:rPr dirty="0" baseline="-16666" sz="1500">
                <a:latin typeface="Cambria Math"/>
                <a:cs typeface="Cambria Math"/>
              </a:rPr>
              <a:t>𝑁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𝑛</a:t>
            </a:r>
            <a:endParaRPr baseline="-16666" sz="1500">
              <a:latin typeface="Cambria Math"/>
              <a:cs typeface="Cambria Math"/>
            </a:endParaRPr>
          </a:p>
          <a:p>
            <a:pPr algn="r" marR="227329">
              <a:lnSpc>
                <a:spcPct val="100000"/>
              </a:lnSpc>
              <a:spcBef>
                <a:spcPts val="509"/>
              </a:spcBef>
            </a:pPr>
            <a:r>
              <a:rPr dirty="0" sz="1000" spc="135">
                <a:latin typeface="Cambria Math"/>
                <a:cs typeface="Cambria Math"/>
              </a:rPr>
              <a:t>𝑛</a:t>
            </a:r>
            <a:r>
              <a:rPr dirty="0" sz="1000" spc="-20">
                <a:latin typeface="Cambria Math"/>
                <a:cs typeface="Cambria Math"/>
              </a:rPr>
              <a:t>=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20970" y="6940677"/>
            <a:ext cx="2609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7)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7547838"/>
            <a:ext cx="5303520" cy="63817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determine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voltage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across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each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resistor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Fig.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1,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substitute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(3) </a:t>
            </a:r>
            <a:r>
              <a:rPr dirty="0" sz="1400" spc="-5">
                <a:latin typeface="Times New Roman"/>
                <a:cs typeface="Times New Roman"/>
              </a:rPr>
              <a:t>into Eq. (1) and obtain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25016" y="8282381"/>
            <a:ext cx="5312410" cy="538480"/>
          </a:xfrm>
          <a:custGeom>
            <a:avLst/>
            <a:gdLst/>
            <a:ahLst/>
            <a:cxnLst/>
            <a:rect l="l" t="t" r="r" b="b"/>
            <a:pathLst>
              <a:path w="5312410" h="538479">
                <a:moveTo>
                  <a:pt x="0" y="538276"/>
                </a:moveTo>
                <a:lnTo>
                  <a:pt x="5312029" y="538276"/>
                </a:lnTo>
                <a:lnTo>
                  <a:pt x="5312029" y="0"/>
                </a:lnTo>
                <a:lnTo>
                  <a:pt x="0" y="0"/>
                </a:lnTo>
                <a:lnTo>
                  <a:pt x="0" y="538276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133854" y="8458961"/>
            <a:ext cx="863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42414" y="8370569"/>
            <a:ext cx="3676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𝑣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46654" y="8511285"/>
            <a:ext cx="589915" cy="0"/>
          </a:xfrm>
          <a:custGeom>
            <a:avLst/>
            <a:gdLst/>
            <a:ahLst/>
            <a:cxnLst/>
            <a:rect l="l" t="t" r="r" b="b"/>
            <a:pathLst>
              <a:path w="589914" h="0">
                <a:moveTo>
                  <a:pt x="0" y="0"/>
                </a:moveTo>
                <a:lnTo>
                  <a:pt x="5897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446654" y="8193633"/>
            <a:ext cx="770255" cy="56197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ctr" marR="179705">
              <a:lnSpc>
                <a:spcPct val="100000"/>
              </a:lnSpc>
              <a:spcBef>
                <a:spcPts val="425"/>
              </a:spcBef>
            </a:pP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  <a:p>
            <a:pPr algn="ctr" marR="5080">
              <a:lnSpc>
                <a:spcPts val="1185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𝑅 + 𝑅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37698" sz="2100" spc="30">
                <a:latin typeface="Cambria Math"/>
                <a:cs typeface="Cambria Math"/>
              </a:rPr>
              <a:t>𝑣,</a:t>
            </a:r>
            <a:endParaRPr baseline="37698" sz="2100">
              <a:latin typeface="Cambria Math"/>
              <a:cs typeface="Cambria Math"/>
            </a:endParaRPr>
          </a:p>
          <a:p>
            <a:pPr algn="ctr" marR="71755">
              <a:lnSpc>
                <a:spcPts val="705"/>
              </a:lnSpc>
              <a:tabLst>
                <a:tab pos="403225" algn="l"/>
              </a:tabLst>
            </a:pPr>
            <a:r>
              <a:rPr dirty="0" sz="1000" spc="20">
                <a:latin typeface="Cambria Math"/>
                <a:cs typeface="Cambria Math"/>
              </a:rPr>
              <a:t>1	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36898" y="8370569"/>
            <a:ext cx="5321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𝑣</a:t>
            </a:r>
            <a:r>
              <a:rPr dirty="0" baseline="-16666" sz="150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𝑅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42180" y="8193633"/>
            <a:ext cx="326390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25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  <a:p>
            <a:pPr marL="27305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49216" y="8577833"/>
            <a:ext cx="490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403225" algn="l"/>
              </a:tabLst>
            </a:pP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042536" y="8511285"/>
            <a:ext cx="589915" cy="0"/>
          </a:xfrm>
          <a:custGeom>
            <a:avLst/>
            <a:gdLst/>
            <a:ahLst/>
            <a:cxnLst/>
            <a:rect l="l" t="t" r="r" b="b"/>
            <a:pathLst>
              <a:path w="589914" h="0">
                <a:moveTo>
                  <a:pt x="0" y="0"/>
                </a:moveTo>
                <a:lnTo>
                  <a:pt x="5897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662804" y="8370569"/>
            <a:ext cx="8724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612775" algn="l"/>
              </a:tabLst>
            </a:pPr>
            <a:r>
              <a:rPr dirty="0" sz="1400">
                <a:latin typeface="Cambria Math"/>
                <a:cs typeface="Cambria Math"/>
              </a:rPr>
              <a:t>𝑣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-1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8)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604" y="8907677"/>
            <a:ext cx="5297170" cy="641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43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Notice that the source voltage </a:t>
            </a:r>
            <a:r>
              <a:rPr dirty="0" sz="1400">
                <a:latin typeface="Cambria Math"/>
                <a:cs typeface="Cambria Math"/>
              </a:rPr>
              <a:t>𝑣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divided among the resistors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direct  </a:t>
            </a:r>
            <a:r>
              <a:rPr dirty="0" sz="1400" spc="-5">
                <a:latin typeface="Times New Roman"/>
                <a:cs typeface="Times New Roman"/>
              </a:rPr>
              <a:t>proportion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their resistances; the larger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resistance, the </a:t>
            </a:r>
            <a:r>
              <a:rPr dirty="0" sz="1400">
                <a:latin typeface="Times New Roman"/>
                <a:cs typeface="Times New Roman"/>
              </a:rPr>
              <a:t>larger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863740" y="3703458"/>
            <a:ext cx="1780211" cy="13528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2250" cy="1626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5500"/>
              </a:lnSpc>
            </a:pPr>
            <a:r>
              <a:rPr dirty="0" sz="1400" spc="-5">
                <a:latin typeface="Times New Roman"/>
                <a:cs typeface="Times New Roman"/>
              </a:rPr>
              <a:t>voltage drop. This is called the </a:t>
            </a:r>
            <a:r>
              <a:rPr dirty="0" sz="1400" spc="-5" i="1">
                <a:latin typeface="Times New Roman"/>
                <a:cs typeface="Times New Roman"/>
              </a:rPr>
              <a:t>principle of voltage division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 circuit in Fig. </a:t>
            </a:r>
            <a:r>
              <a:rPr dirty="0" sz="1400">
                <a:latin typeface="Times New Roman"/>
                <a:cs typeface="Times New Roman"/>
              </a:rPr>
              <a:t>1 is </a:t>
            </a:r>
            <a:r>
              <a:rPr dirty="0" sz="1400" spc="-5">
                <a:latin typeface="Times New Roman"/>
                <a:cs typeface="Times New Roman"/>
              </a:rPr>
              <a:t>called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 i="1">
                <a:latin typeface="Times New Roman"/>
                <a:cs typeface="Times New Roman"/>
              </a:rPr>
              <a:t>voltage divider</a:t>
            </a:r>
            <a:r>
              <a:rPr dirty="0" sz="1400" spc="-5">
                <a:latin typeface="Times New Roman"/>
                <a:cs typeface="Times New Roman"/>
              </a:rPr>
              <a:t>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general, </a:t>
            </a:r>
            <a:r>
              <a:rPr dirty="0" sz="1400">
                <a:latin typeface="Times New Roman"/>
                <a:cs typeface="Times New Roman"/>
              </a:rPr>
              <a:t>if a </a:t>
            </a:r>
            <a:r>
              <a:rPr dirty="0" sz="1400" spc="-5">
                <a:latin typeface="Times New Roman"/>
                <a:cs typeface="Times New Roman"/>
              </a:rPr>
              <a:t>voltage divider 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i="1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resistors </a:t>
            </a:r>
            <a:r>
              <a:rPr dirty="0" sz="1400">
                <a:latin typeface="Cambria Math"/>
                <a:cs typeface="Cambria Math"/>
              </a:rPr>
              <a:t>(𝑅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, </a:t>
            </a: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r>
              <a:rPr dirty="0" sz="1400" spc="20">
                <a:latin typeface="Cambria Math"/>
                <a:cs typeface="Cambria Math"/>
              </a:rPr>
              <a:t>, </a:t>
            </a:r>
            <a:r>
              <a:rPr dirty="0" sz="1400">
                <a:latin typeface="Cambria Math"/>
                <a:cs typeface="Cambria Math"/>
              </a:rPr>
              <a:t>… , </a:t>
            </a: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𝑁</a:t>
            </a:r>
            <a:r>
              <a:rPr dirty="0" sz="1400" spc="25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series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the source voltage </a:t>
            </a:r>
            <a:r>
              <a:rPr dirty="0" sz="1400" spc="20">
                <a:latin typeface="Cambria Math"/>
                <a:cs typeface="Cambria Math"/>
              </a:rPr>
              <a:t>𝑣</a:t>
            </a:r>
            <a:r>
              <a:rPr dirty="0" sz="1400" spc="20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 i="1">
                <a:latin typeface="Times New Roman"/>
                <a:cs typeface="Times New Roman"/>
              </a:rPr>
              <a:t>n</a:t>
            </a:r>
            <a:r>
              <a:rPr dirty="0" sz="1400" spc="-5">
                <a:latin typeface="Times New Roman"/>
                <a:cs typeface="Times New Roman"/>
              </a:rPr>
              <a:t>th  resistor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𝑅</a:t>
            </a:r>
            <a:r>
              <a:rPr dirty="0" baseline="-16666" sz="1500" spc="15">
                <a:latin typeface="Cambria Math"/>
                <a:cs typeface="Cambria Math"/>
              </a:rPr>
              <a:t>𝑛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will </a:t>
            </a:r>
            <a:r>
              <a:rPr dirty="0" sz="1400">
                <a:latin typeface="Times New Roman"/>
                <a:cs typeface="Times New Roman"/>
              </a:rPr>
              <a:t>have a voltage </a:t>
            </a:r>
            <a:r>
              <a:rPr dirty="0" sz="1400" spc="-5">
                <a:latin typeface="Times New Roman"/>
                <a:cs typeface="Times New Roman"/>
              </a:rPr>
              <a:t>drop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61386" y="2329941"/>
            <a:ext cx="1079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25">
                <a:latin typeface="Cambria Math"/>
                <a:cs typeface="Cambria Math"/>
              </a:rPr>
              <a:t>𝑛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74519" y="2241549"/>
            <a:ext cx="387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0665" algn="l"/>
              </a:tabLst>
            </a:pPr>
            <a:r>
              <a:rPr dirty="0" sz="1400">
                <a:latin typeface="Cambria Math"/>
                <a:cs typeface="Cambria Math"/>
              </a:rPr>
              <a:t>𝑣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9690" y="2105913"/>
            <a:ext cx="2190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87">
                <a:latin typeface="Cambria Math"/>
                <a:cs typeface="Cambria Math"/>
              </a:rPr>
              <a:t>𝑛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84475" y="2360421"/>
            <a:ext cx="1389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 𝑅</a:t>
            </a:r>
            <a:r>
              <a:rPr dirty="0" baseline="-16666" sz="150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+ ⋯ +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𝑁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97175" y="2382265"/>
            <a:ext cx="1373505" cy="0"/>
          </a:xfrm>
          <a:custGeom>
            <a:avLst/>
            <a:gdLst/>
            <a:ahLst/>
            <a:cxnLst/>
            <a:rect l="l" t="t" r="r" b="b"/>
            <a:pathLst>
              <a:path w="1373504" h="0">
                <a:moveTo>
                  <a:pt x="0" y="0"/>
                </a:moveTo>
                <a:lnTo>
                  <a:pt x="137337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188333" y="2241549"/>
            <a:ext cx="10001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1045" algn="l"/>
              </a:tabLst>
            </a:pPr>
            <a:r>
              <a:rPr dirty="0" sz="1400">
                <a:latin typeface="Cambria Math"/>
                <a:cs typeface="Cambria Math"/>
              </a:rPr>
              <a:t>𝑣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-10">
                <a:latin typeface="Cambria Math"/>
                <a:cs typeface="Cambria Math"/>
              </a:rPr>
              <a:t>9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2575915"/>
            <a:ext cx="5300980" cy="939800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b="1">
                <a:latin typeface="Times New Roman"/>
                <a:cs typeface="Times New Roman"/>
              </a:rPr>
              <a:t>2-10 </a:t>
            </a:r>
            <a:r>
              <a:rPr dirty="0" sz="1400" spc="-5" b="1">
                <a:latin typeface="Times New Roman"/>
                <a:cs typeface="Times New Roman"/>
              </a:rPr>
              <a:t>Parallel Resistors and </a:t>
            </a:r>
            <a:r>
              <a:rPr dirty="0" sz="1400" b="1">
                <a:latin typeface="Times New Roman"/>
                <a:cs typeface="Times New Roman"/>
              </a:rPr>
              <a:t>Current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Division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175"/>
              </a:spcBef>
            </a:pPr>
            <a:r>
              <a:rPr dirty="0" sz="1400" spc="-5">
                <a:latin typeface="Times New Roman"/>
                <a:cs typeface="Times New Roman"/>
              </a:rPr>
              <a:t>Consider the circuit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3, </a:t>
            </a:r>
            <a:r>
              <a:rPr dirty="0" sz="1400" spc="-5">
                <a:latin typeface="Times New Roman"/>
                <a:cs typeface="Times New Roman"/>
              </a:rPr>
              <a:t>where two resistors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connected </a:t>
            </a:r>
            <a:r>
              <a:rPr dirty="0" sz="1400" spc="-10">
                <a:latin typeface="Times New Roman"/>
                <a:cs typeface="Times New Roman"/>
              </a:rPr>
              <a:t>in  </a:t>
            </a:r>
            <a:r>
              <a:rPr dirty="0" sz="1400" spc="-5">
                <a:latin typeface="Times New Roman"/>
                <a:cs typeface="Times New Roman"/>
              </a:rPr>
              <a:t>parallel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therefore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 spc="-5">
                <a:latin typeface="Times New Roman"/>
                <a:cs typeface="Times New Roman"/>
              </a:rPr>
              <a:t>voltage across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them.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5668069"/>
            <a:ext cx="3615690" cy="128841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algn="ctr" marL="1682750">
              <a:lnSpc>
                <a:spcPct val="100000"/>
              </a:lnSpc>
              <a:spcBef>
                <a:spcPts val="615"/>
              </a:spcBef>
            </a:pPr>
            <a:r>
              <a:rPr dirty="0" sz="1200" spc="-5">
                <a:latin typeface="Times New Roman"/>
                <a:cs typeface="Times New Roman"/>
              </a:rPr>
              <a:t>Fig. </a:t>
            </a:r>
            <a:r>
              <a:rPr dirty="0" sz="1200">
                <a:latin typeface="Times New Roman"/>
                <a:cs typeface="Times New Roman"/>
              </a:rPr>
              <a:t>3 Two </a:t>
            </a:r>
            <a:r>
              <a:rPr dirty="0" sz="1200" spc="-5">
                <a:latin typeface="Times New Roman"/>
                <a:cs typeface="Times New Roman"/>
              </a:rPr>
              <a:t>resistors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parallel.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Ohm’s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law,</a:t>
            </a:r>
            <a:endParaRPr sz="1400">
              <a:latin typeface="Times New Roman"/>
              <a:cs typeface="Times New Roman"/>
            </a:endParaRPr>
          </a:p>
          <a:p>
            <a:pPr algn="ctr" marL="1718945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Cambria Math"/>
                <a:cs typeface="Cambria Math"/>
              </a:rPr>
              <a:t>𝑣 = </a:t>
            </a:r>
            <a:r>
              <a:rPr dirty="0" sz="1400" spc="5">
                <a:latin typeface="Cambria Math"/>
                <a:cs typeface="Cambria Math"/>
              </a:rPr>
              <a:t>𝑖</a:t>
            </a:r>
            <a:r>
              <a:rPr dirty="0" baseline="-16666" sz="1500" spc="7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𝑅</a:t>
            </a:r>
            <a:r>
              <a:rPr dirty="0" baseline="-16666" sz="1500" spc="7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𝑖</a:t>
            </a:r>
            <a:r>
              <a:rPr dirty="0" baseline="-16666" sz="1500" spc="22">
                <a:latin typeface="Cambria Math"/>
                <a:cs typeface="Cambria Math"/>
              </a:rPr>
              <a:t>2</a:t>
            </a:r>
            <a:r>
              <a:rPr dirty="0" sz="1400" spc="15">
                <a:latin typeface="Cambria Math"/>
                <a:cs typeface="Cambria Math"/>
              </a:rPr>
              <a:t>𝑅</a:t>
            </a:r>
            <a:r>
              <a:rPr dirty="0" baseline="-16666" sz="1500" spc="22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35123" y="729576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88691" y="7071741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𝑣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46019" y="7326248"/>
            <a:ext cx="1390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58719" y="7348092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583307" y="7207377"/>
            <a:ext cx="6273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77850" algn="l"/>
              </a:tabLst>
            </a:pPr>
            <a:r>
              <a:rPr dirty="0" sz="1400">
                <a:latin typeface="Cambria Math"/>
                <a:cs typeface="Cambria Math"/>
              </a:rPr>
              <a:t>𝑖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,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07434" y="729576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51046" y="7207377"/>
            <a:ext cx="3467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0025" algn="l"/>
              </a:tabLst>
            </a:pPr>
            <a:r>
              <a:rPr dirty="0" sz="1400">
                <a:latin typeface="Cambria Math"/>
                <a:cs typeface="Cambria Math"/>
              </a:rPr>
              <a:t>𝑖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0109" y="7031202"/>
            <a:ext cx="16700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56515">
              <a:lnSpc>
                <a:spcPct val="100000"/>
              </a:lnSpc>
              <a:spcBef>
                <a:spcPts val="420"/>
              </a:spcBef>
            </a:pPr>
            <a:r>
              <a:rPr dirty="0" sz="1400">
                <a:latin typeface="Cambria Math"/>
                <a:cs typeface="Cambria Math"/>
              </a:rPr>
              <a:t>𝑣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52698" y="7414640"/>
            <a:ext cx="10775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91235" algn="l"/>
              </a:tabLst>
            </a:pP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32809" y="7348092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121402" y="7207377"/>
            <a:ext cx="3708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 spc="-10">
                <a:latin typeface="Cambria Math"/>
                <a:cs typeface="Cambria Math"/>
              </a:rPr>
              <a:t>0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0604" y="7737728"/>
            <a:ext cx="368490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Applying KCL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node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gives the total current </a:t>
            </a:r>
            <a:r>
              <a:rPr dirty="0" sz="1400">
                <a:latin typeface="Cambria Math"/>
                <a:cs typeface="Cambria Math"/>
              </a:rPr>
              <a:t>𝑖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56686" y="8156828"/>
            <a:ext cx="7880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𝑖 = </a:t>
            </a:r>
            <a:r>
              <a:rPr dirty="0" sz="1400" spc="-10">
                <a:latin typeface="Cambria Math"/>
                <a:cs typeface="Cambria Math"/>
              </a:rPr>
              <a:t>𝑖</a:t>
            </a:r>
            <a:r>
              <a:rPr dirty="0" baseline="-16666" sz="1500" spc="-15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𝑖</a:t>
            </a:r>
            <a:r>
              <a:rPr dirty="0" baseline="-16666" sz="1500" spc="-15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139690" y="8156828"/>
            <a:ext cx="3695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 spc="-1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30604" y="8568690"/>
            <a:ext cx="30200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Substituting Eq. </a:t>
            </a:r>
            <a:r>
              <a:rPr dirty="0" sz="1400">
                <a:latin typeface="Times New Roman"/>
                <a:cs typeface="Times New Roman"/>
              </a:rPr>
              <a:t>(10) </a:t>
            </a:r>
            <a:r>
              <a:rPr dirty="0" sz="1400" spc="-5">
                <a:latin typeface="Times New Roman"/>
                <a:cs typeface="Times New Roman"/>
              </a:rPr>
              <a:t>into Eq. </a:t>
            </a:r>
            <a:r>
              <a:rPr dirty="0" sz="1400">
                <a:latin typeface="Times New Roman"/>
                <a:cs typeface="Times New Roman"/>
              </a:rPr>
              <a:t>(11), </a:t>
            </a:r>
            <a:r>
              <a:rPr dirty="0" sz="1400" spc="-5">
                <a:latin typeface="Times New Roman"/>
                <a:cs typeface="Times New Roman"/>
              </a:rPr>
              <a:t>we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52242" y="930168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58263" y="9235185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856102" y="930168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757551" y="923518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493134" y="930168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399154" y="9235185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897248" y="930168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798696" y="923518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388235" y="8958833"/>
            <a:ext cx="21132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3384" algn="l"/>
                <a:tab pos="1054735" algn="l"/>
                <a:tab pos="1456055" algn="l"/>
                <a:tab pos="2002789" algn="l"/>
              </a:tabLst>
            </a:pPr>
            <a:r>
              <a:rPr dirty="0" sz="1400">
                <a:latin typeface="Cambria Math"/>
                <a:cs typeface="Cambria Math"/>
              </a:rPr>
              <a:t>𝑣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𝑣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𝑣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51050" y="9095993"/>
            <a:ext cx="23850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46785" algn="l"/>
              </a:tabLst>
            </a:pPr>
            <a:r>
              <a:rPr dirty="0" sz="1400">
                <a:latin typeface="Cambria Math"/>
                <a:cs typeface="Cambria Math"/>
              </a:rPr>
              <a:t>𝑖  = </a:t>
            </a:r>
            <a:r>
              <a:rPr dirty="0" baseline="-35714" sz="2100">
                <a:latin typeface="Cambria Math"/>
                <a:cs typeface="Cambria Math"/>
              </a:rPr>
              <a:t>𝑅 </a:t>
            </a:r>
            <a:r>
              <a:rPr dirty="0" baseline="-35714" sz="2100" spc="26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5714" sz="2100">
                <a:latin typeface="Cambria Math"/>
                <a:cs typeface="Cambria Math"/>
              </a:rPr>
              <a:t>𝑅	</a:t>
            </a:r>
            <a:r>
              <a:rPr dirty="0" sz="1400">
                <a:latin typeface="Cambria Math"/>
                <a:cs typeface="Cambria Math"/>
              </a:rPr>
              <a:t>= 𝑣 </a:t>
            </a:r>
            <a:r>
              <a:rPr dirty="0" sz="1400" spc="55">
                <a:latin typeface="Cambria Math"/>
                <a:cs typeface="Cambria Math"/>
              </a:rPr>
              <a:t>(</a:t>
            </a:r>
            <a:r>
              <a:rPr dirty="0" baseline="-35714" sz="2100" spc="82">
                <a:latin typeface="Cambria Math"/>
                <a:cs typeface="Cambria Math"/>
              </a:rPr>
              <a:t>𝑅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baseline="-35714" sz="2100">
                <a:latin typeface="Cambria Math"/>
                <a:cs typeface="Cambria Math"/>
              </a:rPr>
              <a:t>𝑅 </a:t>
            </a:r>
            <a:r>
              <a:rPr dirty="0" sz="1400" spc="11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55">
                <a:latin typeface="Cambria Math"/>
                <a:cs typeface="Cambria Math"/>
              </a:rPr>
              <a:t> </a:t>
            </a:r>
            <a:r>
              <a:rPr dirty="0" baseline="-35714" sz="2100">
                <a:latin typeface="Cambria Math"/>
                <a:cs typeface="Cambria Math"/>
              </a:rPr>
              <a:t>𝑅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07789" y="9301682"/>
            <a:ext cx="1701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0">
                <a:latin typeface="Cambria Math"/>
                <a:cs typeface="Cambria Math"/>
              </a:rPr>
              <a:t>𝑒𝑞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309236" y="9235185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141214" y="9094469"/>
            <a:ext cx="3708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 spc="-10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328801" y="3696091"/>
            <a:ext cx="2894324" cy="19204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0980" cy="701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𝑒𝑞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equivalent resistance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resistors in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parallel: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04286" y="1558797"/>
            <a:ext cx="139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14014" y="1647189"/>
            <a:ext cx="1701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0">
                <a:latin typeface="Cambria Math"/>
                <a:cs typeface="Cambria Math"/>
              </a:rPr>
              <a:t>𝑒𝑞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16986" y="1580641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407790" y="164718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313810" y="1580641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888107" y="1304289"/>
            <a:ext cx="9810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  <a:tab pos="869315" algn="l"/>
              </a:tabLst>
            </a:pP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18230" y="1439925"/>
            <a:ext cx="7200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baseline="-37698" sz="2100">
                <a:latin typeface="Cambria Math"/>
                <a:cs typeface="Cambria Math"/>
              </a:rPr>
              <a:t>𝑅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𝑅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10380" y="164718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11828" y="1580641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898516" y="1439925"/>
            <a:ext cx="3727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3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4" y="1991613"/>
            <a:ext cx="2120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44723" y="2672842"/>
            <a:ext cx="2813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1904" sz="2100" spc="-30">
                <a:latin typeface="Cambria Math"/>
                <a:cs typeface="Cambria Math"/>
              </a:rPr>
              <a:t>𝑅</a:t>
            </a:r>
            <a:r>
              <a:rPr dirty="0" sz="1000" spc="90">
                <a:latin typeface="Cambria Math"/>
                <a:cs typeface="Cambria Math"/>
              </a:rPr>
              <a:t>𝑒𝑞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57422" y="2658109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328542" y="2381757"/>
            <a:ext cx="1022985" cy="375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75"/>
              </a:lnSpc>
              <a:spcBef>
                <a:spcPts val="100"/>
              </a:spcBef>
              <a:tabLst>
                <a:tab pos="425450" algn="l"/>
              </a:tabLst>
            </a:pPr>
            <a:r>
              <a:rPr dirty="0" sz="1400">
                <a:latin typeface="Cambria Math"/>
                <a:cs typeface="Cambria Math"/>
              </a:rPr>
              <a:t>1	</a:t>
            </a: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  <a:p>
            <a:pPr marL="243840">
              <a:lnSpc>
                <a:spcPts val="1375"/>
              </a:lnSpc>
            </a:pP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48480" y="2636266"/>
            <a:ext cx="3975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5">
                <a:latin typeface="Cambria Math"/>
                <a:cs typeface="Cambria Math"/>
              </a:rPr>
              <a:t>𝑅</a:t>
            </a:r>
            <a:r>
              <a:rPr dirty="0" baseline="-16666" sz="1500" spc="112">
                <a:latin typeface="Cambria Math"/>
                <a:cs typeface="Cambria Math"/>
              </a:rPr>
              <a:t>1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54501" y="2658109"/>
            <a:ext cx="589915" cy="0"/>
          </a:xfrm>
          <a:custGeom>
            <a:avLst/>
            <a:gdLst/>
            <a:ahLst/>
            <a:cxnLst/>
            <a:rect l="l" t="t" r="r" b="b"/>
            <a:pathLst>
              <a:path w="589914" h="0">
                <a:moveTo>
                  <a:pt x="0" y="0"/>
                </a:moveTo>
                <a:lnTo>
                  <a:pt x="5897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0604" y="3067557"/>
            <a:ext cx="2133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25016" y="3507054"/>
            <a:ext cx="5312410" cy="643890"/>
          </a:xfrm>
          <a:custGeom>
            <a:avLst/>
            <a:gdLst/>
            <a:ahLst/>
            <a:cxnLst/>
            <a:rect l="l" t="t" r="r" b="b"/>
            <a:pathLst>
              <a:path w="5312410" h="643889">
                <a:moveTo>
                  <a:pt x="0" y="643432"/>
                </a:moveTo>
                <a:lnTo>
                  <a:pt x="5312029" y="643432"/>
                </a:lnTo>
                <a:lnTo>
                  <a:pt x="5312029" y="0"/>
                </a:lnTo>
                <a:lnTo>
                  <a:pt x="0" y="0"/>
                </a:lnTo>
                <a:lnTo>
                  <a:pt x="0" y="64343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926714" y="3682110"/>
            <a:ext cx="157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90">
                <a:latin typeface="Cambria Math"/>
                <a:cs typeface="Cambria Math"/>
              </a:rPr>
              <a:t>𝑒𝑞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16986" y="3593719"/>
            <a:ext cx="4603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313690" algn="l"/>
              </a:tabLst>
            </a:pP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18966" y="3458082"/>
            <a:ext cx="385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-55">
                <a:latin typeface="Cambria Math"/>
                <a:cs typeface="Cambria Math"/>
              </a:rPr>
              <a:t>𝑅</a:t>
            </a:r>
            <a:r>
              <a:rPr dirty="0" baseline="-16666" sz="1500" spc="112">
                <a:latin typeface="Cambria Math"/>
                <a:cs typeface="Cambria Math"/>
              </a:rPr>
              <a:t>1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13810" y="3712590"/>
            <a:ext cx="5956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313810" y="3734434"/>
            <a:ext cx="590550" cy="0"/>
          </a:xfrm>
          <a:custGeom>
            <a:avLst/>
            <a:gdLst/>
            <a:ahLst/>
            <a:cxnLst/>
            <a:rect l="l" t="t" r="r" b="b"/>
            <a:pathLst>
              <a:path w="590550" h="0">
                <a:moveTo>
                  <a:pt x="0" y="0"/>
                </a:moveTo>
                <a:lnTo>
                  <a:pt x="5900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873116" y="3593719"/>
            <a:ext cx="3587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 spc="-10">
                <a:latin typeface="Cambria Math"/>
                <a:cs typeface="Cambria Math"/>
              </a:rPr>
              <a:t>4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30604" y="4330420"/>
            <a:ext cx="5302885" cy="220345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Times New Roman"/>
                <a:cs typeface="Times New Roman"/>
              </a:rPr>
              <a:t>Thus,</a:t>
            </a:r>
            <a:endParaRPr sz="1400">
              <a:latin typeface="Times New Roman"/>
              <a:cs typeface="Times New Roman"/>
            </a:endParaRPr>
          </a:p>
          <a:p>
            <a:pPr algn="ctr" marL="303530" marR="302895">
              <a:lnSpc>
                <a:spcPct val="143600"/>
              </a:lnSpc>
              <a:spcBef>
                <a:spcPts val="3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The equivalent resistance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two parallel resistors is equal </a:t>
            </a:r>
            <a:r>
              <a:rPr dirty="0" sz="1400" b="1" i="1">
                <a:latin typeface="Times New Roman"/>
                <a:cs typeface="Times New Roman"/>
              </a:rPr>
              <a:t>to </a:t>
            </a:r>
            <a:r>
              <a:rPr dirty="0" sz="1400" spc="-5" b="1" i="1">
                <a:latin typeface="Times New Roman"/>
                <a:cs typeface="Times New Roman"/>
              </a:rPr>
              <a:t>the  </a:t>
            </a:r>
            <a:r>
              <a:rPr dirty="0" sz="1400" spc="-5" b="1" i="1">
                <a:latin typeface="Times New Roman"/>
                <a:cs typeface="Times New Roman"/>
              </a:rPr>
              <a:t>product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their resistances divided </a:t>
            </a:r>
            <a:r>
              <a:rPr dirty="0" sz="1400" b="1" i="1">
                <a:latin typeface="Times New Roman"/>
                <a:cs typeface="Times New Roman"/>
              </a:rPr>
              <a:t>by </a:t>
            </a:r>
            <a:r>
              <a:rPr dirty="0" sz="1400" spc="-5" b="1" i="1">
                <a:latin typeface="Times New Roman"/>
                <a:cs typeface="Times New Roman"/>
              </a:rPr>
              <a:t>their</a:t>
            </a:r>
            <a:r>
              <a:rPr dirty="0" sz="1400" spc="-30" b="1" i="1">
                <a:latin typeface="Times New Roman"/>
                <a:cs typeface="Times New Roman"/>
              </a:rPr>
              <a:t> </a:t>
            </a:r>
            <a:r>
              <a:rPr dirty="0" sz="1400" spc="5" b="1" i="1">
                <a:latin typeface="Times New Roman"/>
                <a:cs typeface="Times New Roman"/>
              </a:rPr>
              <a:t>sum.</a:t>
            </a:r>
            <a:endParaRPr sz="1400">
              <a:latin typeface="Times New Roman"/>
              <a:cs typeface="Times New Roman"/>
            </a:endParaRPr>
          </a:p>
          <a:p>
            <a:pPr marL="12700" marR="13970">
              <a:lnSpc>
                <a:spcPts val="2460"/>
              </a:lnSpc>
              <a:spcBef>
                <a:spcPts val="140"/>
              </a:spcBef>
            </a:pP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must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emphasized that this applies only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two resistors in parallel. 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Eq. </a:t>
            </a:r>
            <a:r>
              <a:rPr dirty="0" sz="1400">
                <a:latin typeface="Times New Roman"/>
                <a:cs typeface="Times New Roman"/>
              </a:rPr>
              <a:t>(14), if </a:t>
            </a: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r>
              <a:rPr dirty="0" sz="1400" spc="20">
                <a:latin typeface="Cambria Math"/>
                <a:cs typeface="Cambria Math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𝑒𝑞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1</a:t>
            </a:r>
            <a:r>
              <a:rPr dirty="0" baseline="1984" sz="2100">
                <a:latin typeface="Cambria Math"/>
                <a:cs typeface="Cambria Math"/>
              </a:rPr>
              <a:t>⁄</a:t>
            </a:r>
            <a:r>
              <a:rPr dirty="0" sz="1400">
                <a:latin typeface="Cambria Math"/>
                <a:cs typeface="Cambria Math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can extend </a:t>
            </a:r>
            <a:r>
              <a:rPr dirty="0" sz="1400" spc="-5">
                <a:latin typeface="Times New Roman"/>
                <a:cs typeface="Times New Roman"/>
              </a:rPr>
              <a:t>the result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Eq. </a:t>
            </a:r>
            <a:r>
              <a:rPr dirty="0" sz="1400" spc="5">
                <a:latin typeface="Times New Roman"/>
                <a:cs typeface="Times New Roman"/>
              </a:rPr>
              <a:t>(13) </a:t>
            </a:r>
            <a:r>
              <a:rPr dirty="0" sz="1400" spc="-5">
                <a:latin typeface="Times New Roman"/>
                <a:cs typeface="Times New Roman"/>
              </a:rPr>
              <a:t>to the general </a:t>
            </a:r>
            <a:r>
              <a:rPr dirty="0" sz="1400">
                <a:latin typeface="Times New Roman"/>
                <a:cs typeface="Times New Roman"/>
              </a:rPr>
              <a:t>case of a </a:t>
            </a:r>
            <a:r>
              <a:rPr dirty="0" sz="1400" spc="-5">
                <a:latin typeface="Times New Roman"/>
                <a:cs typeface="Times New Roman"/>
              </a:rPr>
              <a:t>circuit with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resistors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parallel. The equivalent </a:t>
            </a:r>
            <a:r>
              <a:rPr dirty="0" sz="1400">
                <a:latin typeface="Times New Roman"/>
                <a:cs typeface="Times New Roman"/>
              </a:rPr>
              <a:t>resistance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25016" y="6630289"/>
            <a:ext cx="5312410" cy="563880"/>
          </a:xfrm>
          <a:custGeom>
            <a:avLst/>
            <a:gdLst/>
            <a:ahLst/>
            <a:cxnLst/>
            <a:rect l="l" t="t" r="r" b="b"/>
            <a:pathLst>
              <a:path w="5312410" h="563879">
                <a:moveTo>
                  <a:pt x="0" y="563879"/>
                </a:moveTo>
                <a:lnTo>
                  <a:pt x="5312029" y="563879"/>
                </a:lnTo>
                <a:lnTo>
                  <a:pt x="5312029" y="0"/>
                </a:lnTo>
                <a:lnTo>
                  <a:pt x="0" y="0"/>
                </a:lnTo>
                <a:lnTo>
                  <a:pt x="0" y="563879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365882" y="6838568"/>
            <a:ext cx="12636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365882" y="6860413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 h="0">
                <a:moveTo>
                  <a:pt x="0" y="0"/>
                </a:moveTo>
                <a:lnTo>
                  <a:pt x="2667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862707" y="6860413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449702" y="6584060"/>
            <a:ext cx="96964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456565" algn="l"/>
                <a:tab pos="857885" algn="l"/>
              </a:tabLst>
            </a:pP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261995" y="6860413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077589" y="6584060"/>
            <a:ext cx="1117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77135" y="6926960"/>
            <a:ext cx="17621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492125" algn="l"/>
                <a:tab pos="895985" algn="l"/>
                <a:tab pos="1653539" algn="l"/>
              </a:tabLst>
            </a:pPr>
            <a:r>
              <a:rPr dirty="0" sz="1000" spc="90">
                <a:latin typeface="Cambria Math"/>
                <a:cs typeface="Cambria Math"/>
              </a:rPr>
              <a:t>𝑒</a:t>
            </a:r>
            <a:r>
              <a:rPr dirty="0" sz="1000" spc="95">
                <a:latin typeface="Cambria Math"/>
                <a:cs typeface="Cambria Math"/>
              </a:rPr>
              <a:t>𝑞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5">
                <a:latin typeface="Cambria Math"/>
                <a:cs typeface="Cambria Math"/>
              </a:rPr>
              <a:t>𝑁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019677" y="6860413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 h="0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681351" y="6719696"/>
            <a:ext cx="26098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2249170" algn="l"/>
              </a:tabLst>
            </a:pP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𝑅</a:t>
            </a:r>
            <a:r>
              <a:rPr dirty="0" baseline="-37698" sz="2100">
                <a:latin typeface="Cambria Math"/>
                <a:cs typeface="Cambria Math"/>
              </a:rPr>
              <a:t>  </a:t>
            </a:r>
            <a:r>
              <a:rPr dirty="0" baseline="-37698" sz="2100" spc="-5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𝑅</a:t>
            </a:r>
            <a:r>
              <a:rPr dirty="0" baseline="-37698" sz="2100">
                <a:latin typeface="Cambria Math"/>
                <a:cs typeface="Cambria Math"/>
              </a:rPr>
              <a:t>  </a:t>
            </a:r>
            <a:r>
              <a:rPr dirty="0" baseline="-37698" sz="2100" spc="-1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⋯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𝑅</a:t>
            </a:r>
            <a:r>
              <a:rPr dirty="0" baseline="-37698" sz="2100">
                <a:latin typeface="Cambria Math"/>
                <a:cs typeface="Cambria Math"/>
              </a:rPr>
              <a:t>	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 spc="5">
                <a:latin typeface="Cambria Math"/>
                <a:cs typeface="Cambria Math"/>
              </a:rPr>
              <a:t>5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125016" y="8044636"/>
            <a:ext cx="5312410" cy="503555"/>
          </a:xfrm>
          <a:custGeom>
            <a:avLst/>
            <a:gdLst/>
            <a:ahLst/>
            <a:cxnLst/>
            <a:rect l="l" t="t" r="r" b="b"/>
            <a:pathLst>
              <a:path w="5312410" h="503554">
                <a:moveTo>
                  <a:pt x="0" y="503224"/>
                </a:moveTo>
                <a:lnTo>
                  <a:pt x="5312029" y="503224"/>
                </a:lnTo>
                <a:lnTo>
                  <a:pt x="5312029" y="0"/>
                </a:lnTo>
                <a:lnTo>
                  <a:pt x="0" y="0"/>
                </a:lnTo>
                <a:lnTo>
                  <a:pt x="0" y="50322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364103" y="8271636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 h="0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130604" y="7256754"/>
            <a:ext cx="5298440" cy="2045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5560">
              <a:lnSpc>
                <a:spcPct val="1557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Note that </a:t>
            </a: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𝑒𝑞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always </a:t>
            </a:r>
            <a:r>
              <a:rPr dirty="0" sz="1400">
                <a:latin typeface="Times New Roman"/>
                <a:cs typeface="Times New Roman"/>
              </a:rPr>
              <a:t>smaller </a:t>
            </a:r>
            <a:r>
              <a:rPr dirty="0" sz="1400" spc="-5">
                <a:latin typeface="Times New Roman"/>
                <a:cs typeface="Times New Roman"/>
              </a:rPr>
              <a:t>than the resistance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smallest resistor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parallel combination.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= 𝑅</a:t>
            </a:r>
            <a:r>
              <a:rPr dirty="0" baseline="-16666" sz="1500">
                <a:latin typeface="Cambria Math"/>
                <a:cs typeface="Cambria Math"/>
              </a:rPr>
              <a:t>2 </a:t>
            </a:r>
            <a:r>
              <a:rPr dirty="0" sz="1400">
                <a:latin typeface="Cambria Math"/>
                <a:cs typeface="Cambria Math"/>
              </a:rPr>
              <a:t>= ⋯ = 𝑅</a:t>
            </a:r>
            <a:r>
              <a:rPr dirty="0" baseline="-16666" sz="1500">
                <a:latin typeface="Cambria Math"/>
                <a:cs typeface="Cambria Math"/>
              </a:rPr>
              <a:t>𝑁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20">
                <a:latin typeface="Cambria Math"/>
                <a:cs typeface="Cambria Math"/>
              </a:rPr>
              <a:t>𝑅,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𝑡ℎ𝑒𝑛</a:t>
            </a:r>
            <a:endParaRPr sz="1400">
              <a:latin typeface="Cambria Math"/>
              <a:cs typeface="Cambria Math"/>
            </a:endParaRPr>
          </a:p>
          <a:p>
            <a:pPr marL="2240915">
              <a:lnSpc>
                <a:spcPts val="1375"/>
              </a:lnSpc>
              <a:spcBef>
                <a:spcPts val="585"/>
              </a:spcBef>
            </a:pP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  <a:p>
            <a:pPr marL="1737995">
              <a:lnSpc>
                <a:spcPts val="1375"/>
              </a:lnSpc>
              <a:tabLst>
                <a:tab pos="3729990" algn="l"/>
              </a:tabLst>
            </a:pPr>
            <a:r>
              <a:rPr dirty="0" sz="1400" spc="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𝑒𝑞</a:t>
            </a:r>
            <a:r>
              <a:rPr dirty="0" baseline="-16666" sz="15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𝑁	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16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5080">
              <a:lnSpc>
                <a:spcPct val="152900"/>
              </a:lnSpc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if four </a:t>
            </a:r>
            <a:r>
              <a:rPr dirty="0" sz="1400">
                <a:latin typeface="Times New Roman"/>
                <a:cs typeface="Times New Roman"/>
              </a:rPr>
              <a:t>100-</a:t>
            </a:r>
            <a:r>
              <a:rPr dirty="0" sz="1400">
                <a:latin typeface="Symbol"/>
                <a:cs typeface="Symbol"/>
              </a:rPr>
              <a:t>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resistors are connected in parallel, their  equivalent resistance </a:t>
            </a:r>
            <a:r>
              <a:rPr dirty="0" sz="1400">
                <a:latin typeface="Times New Roman"/>
                <a:cs typeface="Times New Roman"/>
              </a:rPr>
              <a:t>is 25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Symbol"/>
                <a:cs typeface="Symbol"/>
              </a:rPr>
              <a:t>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42" name="object 4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0980" cy="1308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often more convenient to use conductance rather than resistance  when dealing with resistors in parallel. </a:t>
            </a: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Eq. </a:t>
            </a:r>
            <a:r>
              <a:rPr dirty="0" sz="1400">
                <a:latin typeface="Times New Roman"/>
                <a:cs typeface="Times New Roman"/>
              </a:rPr>
              <a:t>(15), </a:t>
            </a:r>
            <a:r>
              <a:rPr dirty="0" sz="1400" spc="-5">
                <a:latin typeface="Times New Roman"/>
                <a:cs typeface="Times New Roman"/>
              </a:rPr>
              <a:t>the equivalent  conductance for </a:t>
            </a:r>
            <a:r>
              <a:rPr dirty="0" sz="1400" i="1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resistors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parallel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5016" y="1835149"/>
            <a:ext cx="5312410" cy="334010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 vert="horz">
            <a:spAutoFit/>
          </a:bodyPr>
          <a:lstStyle/>
          <a:p>
            <a:pPr marL="1182370">
              <a:lnSpc>
                <a:spcPts val="1600"/>
              </a:lnSpc>
              <a:tabLst>
                <a:tab pos="4139565" algn="l"/>
              </a:tabLst>
            </a:pPr>
            <a:r>
              <a:rPr dirty="0" sz="1400">
                <a:latin typeface="Cambria Math"/>
                <a:cs typeface="Cambria Math"/>
              </a:rPr>
              <a:t>𝐺</a:t>
            </a:r>
            <a:r>
              <a:rPr dirty="0" baseline="-16666" sz="1500">
                <a:latin typeface="Cambria Math"/>
                <a:cs typeface="Cambria Math"/>
              </a:rPr>
              <a:t>𝑒𝑞 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25">
                <a:latin typeface="Cambria Math"/>
                <a:cs typeface="Cambria Math"/>
              </a:rPr>
              <a:t>𝐺</a:t>
            </a:r>
            <a:r>
              <a:rPr dirty="0" baseline="-16666" sz="1500" spc="-37">
                <a:latin typeface="Cambria Math"/>
                <a:cs typeface="Cambria Math"/>
              </a:rPr>
              <a:t>1 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5">
                <a:latin typeface="Cambria Math"/>
                <a:cs typeface="Cambria Math"/>
              </a:rPr>
              <a:t>𝐺</a:t>
            </a:r>
            <a:r>
              <a:rPr dirty="0" baseline="-16666" sz="1500" spc="-7">
                <a:latin typeface="Cambria Math"/>
                <a:cs typeface="Cambria Math"/>
              </a:rPr>
              <a:t>2 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5">
                <a:latin typeface="Cambria Math"/>
                <a:cs typeface="Cambria Math"/>
              </a:rPr>
              <a:t>𝐺</a:t>
            </a:r>
            <a:r>
              <a:rPr dirty="0" baseline="-16666" sz="1500" spc="-7">
                <a:latin typeface="Cambria Math"/>
                <a:cs typeface="Cambria Math"/>
              </a:rPr>
              <a:t>3  </a:t>
            </a:r>
            <a:r>
              <a:rPr dirty="0" sz="1400">
                <a:latin typeface="Cambria Math"/>
                <a:cs typeface="Cambria Math"/>
              </a:rPr>
              <a:t>+ ⋯</a:t>
            </a:r>
            <a:r>
              <a:rPr dirty="0" sz="1400" spc="-1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0">
                <a:latin typeface="Cambria Math"/>
                <a:cs typeface="Cambria Math"/>
              </a:rPr>
              <a:t>𝐺</a:t>
            </a:r>
            <a:r>
              <a:rPr dirty="0" baseline="-16666" sz="1500" spc="-15">
                <a:latin typeface="Cambria Math"/>
                <a:cs typeface="Cambria Math"/>
              </a:rPr>
              <a:t>𝑁	</a:t>
            </a:r>
            <a:r>
              <a:rPr dirty="0" sz="1400" spc="-5">
                <a:latin typeface="Cambria Math"/>
                <a:cs typeface="Cambria Math"/>
              </a:rPr>
              <a:t>(17)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2357983"/>
            <a:ext cx="5299075" cy="12738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68730" marR="176530" indent="-1087120">
              <a:lnSpc>
                <a:spcPct val="143600"/>
              </a:lnSpc>
              <a:spcBef>
                <a:spcPts val="9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The equivalent conductance </a:t>
            </a:r>
            <a:r>
              <a:rPr dirty="0" sz="1400" b="1" i="1">
                <a:latin typeface="Times New Roman"/>
                <a:cs typeface="Times New Roman"/>
              </a:rPr>
              <a:t>of </a:t>
            </a:r>
            <a:r>
              <a:rPr dirty="0" sz="1400" spc="-5" b="1" i="1">
                <a:latin typeface="Times New Roman"/>
                <a:cs typeface="Times New Roman"/>
              </a:rPr>
              <a:t>resistors connected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parallel is </a:t>
            </a:r>
            <a:r>
              <a:rPr dirty="0" sz="1400" b="1" i="1">
                <a:latin typeface="Times New Roman"/>
                <a:cs typeface="Times New Roman"/>
              </a:rPr>
              <a:t>the  </a:t>
            </a:r>
            <a:r>
              <a:rPr dirty="0" sz="1400" spc="-10" b="1" i="1">
                <a:latin typeface="Times New Roman"/>
                <a:cs typeface="Times New Roman"/>
              </a:rPr>
              <a:t>sum </a:t>
            </a:r>
            <a:r>
              <a:rPr dirty="0" sz="1400" spc="-5" b="1" i="1">
                <a:latin typeface="Times New Roman"/>
                <a:cs typeface="Times New Roman"/>
              </a:rPr>
              <a:t>of their individual</a:t>
            </a:r>
            <a:r>
              <a:rPr dirty="0" sz="1400" spc="4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conductances.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580"/>
              </a:lnSpc>
              <a:spcBef>
                <a:spcPts val="80"/>
              </a:spcBef>
            </a:pPr>
            <a:r>
              <a:rPr dirty="0" sz="1400" spc="-5">
                <a:latin typeface="Times New Roman"/>
                <a:cs typeface="Times New Roman"/>
              </a:rPr>
              <a:t>Thus the equivalent conductance </a:t>
            </a:r>
            <a:r>
              <a:rPr dirty="0" sz="1400">
                <a:latin typeface="Cambria Math"/>
                <a:cs typeface="Cambria Math"/>
              </a:rPr>
              <a:t>𝐺</a:t>
            </a:r>
            <a:r>
              <a:rPr dirty="0" baseline="-16666" sz="1500">
                <a:latin typeface="Cambria Math"/>
                <a:cs typeface="Cambria Math"/>
              </a:rPr>
              <a:t>𝑒𝑞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i="1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resistors in series (such </a:t>
            </a:r>
            <a:r>
              <a:rPr dirty="0" sz="140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1)</a:t>
            </a:r>
            <a:r>
              <a:rPr dirty="0" sz="1400" spc="-5">
                <a:latin typeface="Times New Roman"/>
                <a:cs typeface="Times New Roman"/>
              </a:rPr>
              <a:t> 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5016" y="3728338"/>
            <a:ext cx="5312410" cy="563880"/>
          </a:xfrm>
          <a:custGeom>
            <a:avLst/>
            <a:gdLst/>
            <a:ahLst/>
            <a:cxnLst/>
            <a:rect l="l" t="t" r="r" b="b"/>
            <a:pathLst>
              <a:path w="5312410" h="563879">
                <a:moveTo>
                  <a:pt x="0" y="563880"/>
                </a:moveTo>
                <a:lnTo>
                  <a:pt x="5312029" y="563880"/>
                </a:lnTo>
                <a:lnTo>
                  <a:pt x="5312029" y="0"/>
                </a:lnTo>
                <a:lnTo>
                  <a:pt x="0" y="0"/>
                </a:lnTo>
                <a:lnTo>
                  <a:pt x="0" y="56388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53666" y="3958463"/>
            <a:ext cx="258445" cy="0"/>
          </a:xfrm>
          <a:custGeom>
            <a:avLst/>
            <a:gdLst/>
            <a:ahLst/>
            <a:cxnLst/>
            <a:rect l="l" t="t" r="r" b="b"/>
            <a:pathLst>
              <a:path w="258444" h="0">
                <a:moveTo>
                  <a:pt x="0" y="0"/>
                </a:moveTo>
                <a:lnTo>
                  <a:pt x="2578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43251" y="3958463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 h="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37967" y="3958463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437254" y="3958463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 h="0">
                <a:moveTo>
                  <a:pt x="0" y="0"/>
                </a:moveTo>
                <a:lnTo>
                  <a:pt x="18745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153666" y="3641571"/>
            <a:ext cx="220789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79375">
              <a:lnSpc>
                <a:spcPct val="100000"/>
              </a:lnSpc>
              <a:spcBef>
                <a:spcPts val="420"/>
              </a:spcBef>
              <a:tabLst>
                <a:tab pos="530225" algn="l"/>
                <a:tab pos="928369" algn="l"/>
                <a:tab pos="1327150" algn="l"/>
                <a:tab pos="2095500" algn="l"/>
              </a:tabLst>
            </a:pP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Cambria Math"/>
                <a:cs typeface="Cambria Math"/>
              </a:rPr>
              <a:t>𝐺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56154" y="4025010"/>
            <a:ext cx="21558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490220" algn="l"/>
                <a:tab pos="889635" algn="l"/>
                <a:tab pos="1289050" algn="l"/>
                <a:tab pos="2046605" algn="l"/>
              </a:tabLst>
            </a:pPr>
            <a:r>
              <a:rPr dirty="0" sz="1000" spc="90">
                <a:latin typeface="Cambria Math"/>
                <a:cs typeface="Cambria Math"/>
              </a:rPr>
              <a:t>𝑒</a:t>
            </a:r>
            <a:r>
              <a:rPr dirty="0" sz="1000" spc="95">
                <a:latin typeface="Cambria Math"/>
                <a:cs typeface="Cambria Math"/>
              </a:rPr>
              <a:t>𝑞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3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5">
                <a:latin typeface="Cambria Math"/>
                <a:cs typeface="Cambria Math"/>
              </a:rPr>
              <a:t>𝑁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191889" y="3958463"/>
            <a:ext cx="216535" cy="0"/>
          </a:xfrm>
          <a:custGeom>
            <a:avLst/>
            <a:gdLst/>
            <a:ahLst/>
            <a:cxnLst/>
            <a:rect l="l" t="t" r="r" b="b"/>
            <a:pathLst>
              <a:path w="216535" h="0">
                <a:moveTo>
                  <a:pt x="0" y="0"/>
                </a:moveTo>
                <a:lnTo>
                  <a:pt x="2164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460370" y="3817746"/>
            <a:ext cx="30429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682240" algn="l"/>
              </a:tabLst>
            </a:pP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𝐺</a:t>
            </a:r>
            <a:r>
              <a:rPr dirty="0" baseline="-37698" sz="2100">
                <a:latin typeface="Cambria Math"/>
                <a:cs typeface="Cambria Math"/>
              </a:rPr>
              <a:t>  </a:t>
            </a:r>
            <a:r>
              <a:rPr dirty="0" baseline="-37698" sz="2100" spc="-8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𝐺</a:t>
            </a:r>
            <a:r>
              <a:rPr dirty="0" baseline="-37698" sz="2100">
                <a:latin typeface="Cambria Math"/>
                <a:cs typeface="Cambria Math"/>
              </a:rPr>
              <a:t>  </a:t>
            </a:r>
            <a:r>
              <a:rPr dirty="0" baseline="-37698" sz="2100" spc="-3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𝐺</a:t>
            </a:r>
            <a:r>
              <a:rPr dirty="0" baseline="-37698" sz="2100">
                <a:latin typeface="Cambria Math"/>
                <a:cs typeface="Cambria Math"/>
              </a:rPr>
              <a:t>  </a:t>
            </a:r>
            <a:r>
              <a:rPr dirty="0" baseline="-37698" sz="2100" spc="-3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⋯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𝑅</a:t>
            </a:r>
            <a:r>
              <a:rPr dirty="0" baseline="-37698" sz="2100">
                <a:latin typeface="Cambria Math"/>
                <a:cs typeface="Cambria Math"/>
              </a:rPr>
              <a:t>	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18)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4374616"/>
            <a:ext cx="5301615" cy="9582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just" marL="12700" marR="5080">
              <a:lnSpc>
                <a:spcPct val="145400"/>
              </a:lnSpc>
              <a:spcBef>
                <a:spcPts val="114"/>
              </a:spcBef>
            </a:pPr>
            <a:r>
              <a:rPr dirty="0" sz="1400" spc="-5">
                <a:latin typeface="Times New Roman"/>
                <a:cs typeface="Times New Roman"/>
              </a:rPr>
              <a:t>Given the total current </a:t>
            </a:r>
            <a:r>
              <a:rPr dirty="0" sz="1400">
                <a:latin typeface="Cambria Math"/>
                <a:cs typeface="Cambria Math"/>
              </a:rPr>
              <a:t>𝑖 </a:t>
            </a:r>
            <a:r>
              <a:rPr dirty="0" sz="1400" spc="-5">
                <a:latin typeface="Times New Roman"/>
                <a:cs typeface="Times New Roman"/>
              </a:rPr>
              <a:t>entering node </a:t>
            </a:r>
            <a:r>
              <a:rPr dirty="0" sz="1400" i="1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in Fig. </a:t>
            </a:r>
            <a:r>
              <a:rPr dirty="0" sz="1400">
                <a:latin typeface="Times New Roman"/>
                <a:cs typeface="Times New Roman"/>
              </a:rPr>
              <a:t>4, </a:t>
            </a:r>
            <a:r>
              <a:rPr dirty="0" sz="1400" spc="-5">
                <a:latin typeface="Times New Roman"/>
                <a:cs typeface="Times New Roman"/>
              </a:rPr>
              <a:t>how </a:t>
            </a:r>
            <a:r>
              <a:rPr dirty="0" sz="1400">
                <a:latin typeface="Times New Roman"/>
                <a:cs typeface="Times New Roman"/>
              </a:rPr>
              <a:t>do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obtain  current </a:t>
            </a:r>
            <a:r>
              <a:rPr dirty="0" sz="1400" spc="-10">
                <a:latin typeface="Cambria Math"/>
                <a:cs typeface="Cambria Math"/>
              </a:rPr>
              <a:t>𝑖</a:t>
            </a:r>
            <a:r>
              <a:rPr dirty="0" baseline="-16666" sz="1500" spc="-15">
                <a:latin typeface="Cambria Math"/>
                <a:cs typeface="Cambria Math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25">
                <a:latin typeface="Cambria Math"/>
                <a:cs typeface="Cambria Math"/>
              </a:rPr>
              <a:t>𝑖</a:t>
            </a:r>
            <a:r>
              <a:rPr dirty="0" baseline="-16666" sz="1500" spc="37">
                <a:latin typeface="Cambria Math"/>
                <a:cs typeface="Cambria Math"/>
              </a:rPr>
              <a:t>2</a:t>
            </a:r>
            <a:r>
              <a:rPr dirty="0" sz="1400" spc="25">
                <a:latin typeface="Times New Roman"/>
                <a:cs typeface="Times New Roman"/>
              </a:rPr>
              <a:t>? </a:t>
            </a: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know that the equivalent resistor has the same  voltage,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31007" y="7853552"/>
            <a:ext cx="440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3263" y="8672321"/>
            <a:ext cx="1701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90">
                <a:latin typeface="Cambria Math"/>
                <a:cs typeface="Cambria Math"/>
              </a:rPr>
              <a:t>𝑒𝑞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88819" y="8583929"/>
            <a:ext cx="8693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22630" algn="l"/>
              </a:tabLst>
            </a:pPr>
            <a:r>
              <a:rPr dirty="0" sz="1400">
                <a:latin typeface="Cambria Math"/>
                <a:cs typeface="Cambria Math"/>
              </a:rPr>
              <a:t>𝑣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𝑖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55034" y="8448293"/>
            <a:ext cx="4603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5">
                <a:latin typeface="Cambria Math"/>
                <a:cs typeface="Cambria Math"/>
              </a:rPr>
              <a:t>𝑖</a:t>
            </a:r>
            <a:r>
              <a:rPr dirty="0" sz="1400" spc="-55">
                <a:latin typeface="Cambria Math"/>
                <a:cs typeface="Cambria Math"/>
              </a:rPr>
              <a:t>𝑅</a:t>
            </a:r>
            <a:r>
              <a:rPr dirty="0" baseline="-16666" sz="1500" spc="120">
                <a:latin typeface="Cambria Math"/>
                <a:cs typeface="Cambria Math"/>
              </a:rPr>
              <a:t>1</a:t>
            </a: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80359" y="8702802"/>
            <a:ext cx="6096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>
                <a:latin typeface="Cambria Math"/>
                <a:cs typeface="Cambria Math"/>
              </a:rPr>
              <a:t>𝑅</a:t>
            </a:r>
            <a:r>
              <a:rPr dirty="0" baseline="-16666" sz="1500" spc="-22">
                <a:latin typeface="Cambria Math"/>
                <a:cs typeface="Cambria Math"/>
              </a:rPr>
              <a:t>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r>
              <a:rPr dirty="0" baseline="-16666" sz="150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393059" y="8724645"/>
            <a:ext cx="590550" cy="0"/>
          </a:xfrm>
          <a:custGeom>
            <a:avLst/>
            <a:gdLst/>
            <a:ahLst/>
            <a:cxnLst/>
            <a:rect l="l" t="t" r="r" b="b"/>
            <a:pathLst>
              <a:path w="590550" h="0">
                <a:moveTo>
                  <a:pt x="0" y="0"/>
                </a:moveTo>
                <a:lnTo>
                  <a:pt x="5900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097017" y="8583929"/>
            <a:ext cx="3727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19)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0604" y="9006078"/>
            <a:ext cx="28562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Combining Eqs. </a:t>
            </a:r>
            <a:r>
              <a:rPr dirty="0" sz="1400">
                <a:latin typeface="Times New Roman"/>
                <a:cs typeface="Times New Roman"/>
              </a:rPr>
              <a:t>(10) </a:t>
            </a:r>
            <a:r>
              <a:rPr dirty="0" sz="1400" spc="-5">
                <a:latin typeface="Times New Roman"/>
                <a:cs typeface="Times New Roman"/>
              </a:rPr>
              <a:t>and (18) results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25016" y="9341815"/>
            <a:ext cx="5312410" cy="538480"/>
          </a:xfrm>
          <a:custGeom>
            <a:avLst/>
            <a:gdLst/>
            <a:ahLst/>
            <a:cxnLst/>
            <a:rect l="l" t="t" r="r" b="b"/>
            <a:pathLst>
              <a:path w="5312410" h="538479">
                <a:moveTo>
                  <a:pt x="0" y="537972"/>
                </a:moveTo>
                <a:lnTo>
                  <a:pt x="5312029" y="537972"/>
                </a:lnTo>
                <a:lnTo>
                  <a:pt x="5312029" y="0"/>
                </a:lnTo>
                <a:lnTo>
                  <a:pt x="0" y="0"/>
                </a:lnTo>
                <a:lnTo>
                  <a:pt x="0" y="53797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344547" y="9518091"/>
            <a:ext cx="863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92730" y="9429698"/>
            <a:ext cx="3276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𝑖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24607" y="9294062"/>
            <a:ext cx="2616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-20">
                <a:latin typeface="Cambria Math"/>
                <a:cs typeface="Cambria Math"/>
              </a:rPr>
              <a:t>𝑅</a:t>
            </a:r>
            <a:r>
              <a:rPr dirty="0" baseline="-16666" sz="1500" spc="112">
                <a:latin typeface="Cambria Math"/>
                <a:cs typeface="Cambria Math"/>
              </a:rPr>
              <a:t>2</a:t>
            </a:r>
            <a:r>
              <a:rPr dirty="0" sz="1400">
                <a:latin typeface="Cambria Math"/>
                <a:cs typeface="Cambria Math"/>
              </a:rPr>
              <a:t>𝑖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655442" y="9570415"/>
            <a:ext cx="589915" cy="0"/>
          </a:xfrm>
          <a:custGeom>
            <a:avLst/>
            <a:gdLst/>
            <a:ahLst/>
            <a:cxnLst/>
            <a:rect l="l" t="t" r="r" b="b"/>
            <a:pathLst>
              <a:path w="589914" h="0">
                <a:moveTo>
                  <a:pt x="0" y="0"/>
                </a:moveTo>
                <a:lnTo>
                  <a:pt x="5897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655442" y="9548570"/>
            <a:ext cx="654685" cy="266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5080">
              <a:lnSpc>
                <a:spcPts val="1185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𝑅 + 𝑅</a:t>
            </a:r>
            <a:r>
              <a:rPr dirty="0" sz="1400" spc="280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,</a:t>
            </a:r>
            <a:endParaRPr baseline="37698" sz="2100">
              <a:latin typeface="Cambria Math"/>
              <a:cs typeface="Cambria Math"/>
            </a:endParaRPr>
          </a:p>
          <a:p>
            <a:pPr algn="ctr" marL="35560">
              <a:lnSpc>
                <a:spcPts val="705"/>
              </a:lnSpc>
              <a:tabLst>
                <a:tab pos="439420" algn="l"/>
              </a:tabLst>
            </a:pPr>
            <a:r>
              <a:rPr dirty="0" sz="1000" spc="20">
                <a:latin typeface="Cambria Math"/>
                <a:cs typeface="Cambria Math"/>
              </a:rPr>
              <a:t>1	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20972" y="9518091"/>
            <a:ext cx="863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64584" y="9294062"/>
            <a:ext cx="796290" cy="375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1375"/>
              </a:lnSpc>
              <a:spcBef>
                <a:spcPts val="100"/>
              </a:spcBef>
            </a:pPr>
            <a:r>
              <a:rPr dirty="0" sz="1400" spc="-55">
                <a:latin typeface="Cambria Math"/>
                <a:cs typeface="Cambria Math"/>
              </a:rPr>
              <a:t>𝑅</a:t>
            </a:r>
            <a:r>
              <a:rPr dirty="0" baseline="-16666" sz="1500" spc="112">
                <a:latin typeface="Cambria Math"/>
                <a:cs typeface="Cambria Math"/>
              </a:rPr>
              <a:t>1</a:t>
            </a:r>
            <a:r>
              <a:rPr dirty="0" sz="1400">
                <a:latin typeface="Cambria Math"/>
                <a:cs typeface="Cambria Math"/>
              </a:rPr>
              <a:t>𝑖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375"/>
              </a:lnSpc>
              <a:tabLst>
                <a:tab pos="185420" algn="l"/>
              </a:tabLst>
            </a:pPr>
            <a:r>
              <a:rPr dirty="0" sz="1400">
                <a:latin typeface="Cambria Math"/>
                <a:cs typeface="Cambria Math"/>
              </a:rPr>
              <a:t>𝑖	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33392" y="9548570"/>
            <a:ext cx="525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mbria Math"/>
                <a:cs typeface="Cambria Math"/>
              </a:rPr>
              <a:t>𝑅 +</a:t>
            </a:r>
            <a:r>
              <a:rPr dirty="0" sz="1400" spc="-1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140072" y="9636962"/>
            <a:ext cx="490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403225" algn="l"/>
              </a:tabLst>
            </a:pPr>
            <a:r>
              <a:rPr dirty="0" sz="1000" spc="20">
                <a:latin typeface="Cambria Math"/>
                <a:cs typeface="Cambria Math"/>
              </a:rPr>
              <a:t>1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033392" y="9570415"/>
            <a:ext cx="589915" cy="0"/>
          </a:xfrm>
          <a:custGeom>
            <a:avLst/>
            <a:gdLst/>
            <a:ahLst/>
            <a:cxnLst/>
            <a:rect l="l" t="t" r="r" b="b"/>
            <a:pathLst>
              <a:path w="589914" h="0">
                <a:moveTo>
                  <a:pt x="0" y="0"/>
                </a:moveTo>
                <a:lnTo>
                  <a:pt x="5897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5083428" y="9429698"/>
            <a:ext cx="3600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20)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242727" y="5482229"/>
            <a:ext cx="2988043" cy="2250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1095501"/>
            <a:ext cx="38715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1: </a:t>
            </a:r>
            <a:r>
              <a:rPr dirty="0" sz="1400" spc="-5" b="1" i="1">
                <a:latin typeface="Times New Roman"/>
                <a:cs typeface="Times New Roman"/>
              </a:rPr>
              <a:t>Find </a:t>
            </a: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𝑒𝑞 </a:t>
            </a:r>
            <a:r>
              <a:rPr dirty="0" sz="1400" b="1" i="1">
                <a:latin typeface="Times New Roman"/>
                <a:cs typeface="Times New Roman"/>
              </a:rPr>
              <a:t>for the </a:t>
            </a:r>
            <a:r>
              <a:rPr dirty="0" sz="1400" spc="-5" b="1" i="1">
                <a:latin typeface="Times New Roman"/>
                <a:cs typeface="Times New Roman"/>
              </a:rPr>
              <a:t>circuit shown </a:t>
            </a:r>
            <a:r>
              <a:rPr dirty="0" sz="1400" b="1" i="1">
                <a:latin typeface="Times New Roman"/>
                <a:cs typeface="Times New Roman"/>
              </a:rPr>
              <a:t>in Fig.</a:t>
            </a:r>
            <a:r>
              <a:rPr dirty="0" sz="1400" spc="-7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5.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3354069"/>
            <a:ext cx="3871595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4221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2: </a:t>
            </a:r>
            <a:r>
              <a:rPr dirty="0" sz="1400" spc="-5" b="1" i="1">
                <a:latin typeface="Times New Roman"/>
                <a:cs typeface="Times New Roman"/>
              </a:rPr>
              <a:t>Find </a:t>
            </a: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𝑒𝑞 </a:t>
            </a:r>
            <a:r>
              <a:rPr dirty="0" sz="1400" b="1" i="1">
                <a:latin typeface="Times New Roman"/>
                <a:cs typeface="Times New Roman"/>
              </a:rPr>
              <a:t>for the </a:t>
            </a:r>
            <a:r>
              <a:rPr dirty="0" sz="1400" spc="-5" b="1" i="1">
                <a:latin typeface="Times New Roman"/>
                <a:cs typeface="Times New Roman"/>
              </a:rPr>
              <a:t>circuit shown </a:t>
            </a:r>
            <a:r>
              <a:rPr dirty="0" sz="1400" b="1" i="1">
                <a:latin typeface="Times New Roman"/>
                <a:cs typeface="Times New Roman"/>
              </a:rPr>
              <a:t>in Fig.</a:t>
            </a:r>
            <a:r>
              <a:rPr dirty="0" sz="1400" spc="-75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6.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5937884"/>
            <a:ext cx="3871595" cy="6540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4221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3: </a:t>
            </a:r>
            <a:r>
              <a:rPr dirty="0" sz="1400" spc="-5" b="1" i="1">
                <a:latin typeface="Times New Roman"/>
                <a:cs typeface="Times New Roman"/>
              </a:rPr>
              <a:t>Find </a:t>
            </a:r>
            <a:r>
              <a:rPr dirty="0" sz="1400" spc="25">
                <a:latin typeface="Cambria Math"/>
                <a:cs typeface="Cambria Math"/>
              </a:rPr>
              <a:t>𝑅</a:t>
            </a:r>
            <a:r>
              <a:rPr dirty="0" baseline="-16666" sz="1500" spc="37">
                <a:latin typeface="Cambria Math"/>
                <a:cs typeface="Cambria Math"/>
              </a:rPr>
              <a:t>𝑒𝑞 </a:t>
            </a:r>
            <a:r>
              <a:rPr dirty="0" sz="1400" b="1" i="1">
                <a:latin typeface="Times New Roman"/>
                <a:cs typeface="Times New Roman"/>
              </a:rPr>
              <a:t>for the </a:t>
            </a:r>
            <a:r>
              <a:rPr dirty="0" sz="1400" spc="-5" b="1" i="1">
                <a:latin typeface="Times New Roman"/>
                <a:cs typeface="Times New Roman"/>
              </a:rPr>
              <a:t>circuit shown </a:t>
            </a:r>
            <a:r>
              <a:rPr dirty="0" sz="1400" b="1" i="1">
                <a:latin typeface="Times New Roman"/>
                <a:cs typeface="Times New Roman"/>
              </a:rPr>
              <a:t>in Fig.</a:t>
            </a:r>
            <a:r>
              <a:rPr dirty="0" sz="1400" spc="-8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7.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0190" y="8622029"/>
            <a:ext cx="440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13660" y="1452371"/>
            <a:ext cx="3298049" cy="1796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59610" y="4234814"/>
            <a:ext cx="3591414" cy="15453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16075" y="6728459"/>
            <a:ext cx="4251133" cy="1828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9934" y="429259"/>
            <a:ext cx="101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92556"/>
            <a:ext cx="38811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4: </a:t>
            </a:r>
            <a:r>
              <a:rPr dirty="0" sz="1400" spc="-5" b="1" i="1">
                <a:latin typeface="Times New Roman"/>
                <a:cs typeface="Times New Roman"/>
              </a:rPr>
              <a:t>Find </a:t>
            </a:r>
            <a:r>
              <a:rPr dirty="0" sz="1400" spc="30">
                <a:latin typeface="Cambria Math"/>
                <a:cs typeface="Cambria Math"/>
              </a:rPr>
              <a:t>𝑅</a:t>
            </a:r>
            <a:r>
              <a:rPr dirty="0" baseline="-16666" sz="1500" spc="44">
                <a:latin typeface="Cambria Math"/>
                <a:cs typeface="Cambria Math"/>
              </a:rPr>
              <a:t>𝑎𝑏 </a:t>
            </a:r>
            <a:r>
              <a:rPr dirty="0" sz="1400" b="1" i="1">
                <a:latin typeface="Times New Roman"/>
                <a:cs typeface="Times New Roman"/>
              </a:rPr>
              <a:t>for the </a:t>
            </a:r>
            <a:r>
              <a:rPr dirty="0" sz="1400" spc="-5" b="1" i="1">
                <a:latin typeface="Times New Roman"/>
                <a:cs typeface="Times New Roman"/>
              </a:rPr>
              <a:t>circuit shown </a:t>
            </a:r>
            <a:r>
              <a:rPr dirty="0" sz="1400" b="1" i="1">
                <a:latin typeface="Times New Roman"/>
                <a:cs typeface="Times New Roman"/>
              </a:rPr>
              <a:t>in Fig.</a:t>
            </a:r>
            <a:r>
              <a:rPr dirty="0" sz="1400" spc="-90" b="1" i="1">
                <a:latin typeface="Times New Roman"/>
                <a:cs typeface="Times New Roman"/>
              </a:rPr>
              <a:t> </a:t>
            </a:r>
            <a:r>
              <a:rPr dirty="0" sz="1400" b="1" i="1">
                <a:latin typeface="Times New Roman"/>
                <a:cs typeface="Times New Roman"/>
              </a:rPr>
              <a:t>8.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3549522"/>
            <a:ext cx="3863340" cy="654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4221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5: </a:t>
            </a:r>
            <a:r>
              <a:rPr dirty="0" sz="1400" spc="-5" b="1" i="1">
                <a:latin typeface="Times New Roman"/>
                <a:cs typeface="Times New Roman"/>
              </a:rPr>
              <a:t>Find </a:t>
            </a:r>
            <a:r>
              <a:rPr dirty="0" sz="1400">
                <a:latin typeface="Cambria Math"/>
                <a:cs typeface="Cambria Math"/>
              </a:rPr>
              <a:t>𝐺</a:t>
            </a:r>
            <a:r>
              <a:rPr dirty="0" baseline="-16666" sz="1500">
                <a:latin typeface="Cambria Math"/>
                <a:cs typeface="Cambria Math"/>
              </a:rPr>
              <a:t>𝑒𝑞 </a:t>
            </a:r>
            <a:r>
              <a:rPr dirty="0" sz="1400" b="1" i="1">
                <a:latin typeface="Times New Roman"/>
                <a:cs typeface="Times New Roman"/>
              </a:rPr>
              <a:t>for the </a:t>
            </a:r>
            <a:r>
              <a:rPr dirty="0" sz="1400" spc="-5" b="1" i="1">
                <a:latin typeface="Times New Roman"/>
                <a:cs typeface="Times New Roman"/>
              </a:rPr>
              <a:t>circuit shown </a:t>
            </a:r>
            <a:r>
              <a:rPr dirty="0" sz="1400" b="1" i="1">
                <a:latin typeface="Times New Roman"/>
                <a:cs typeface="Times New Roman"/>
              </a:rPr>
              <a:t>in Fig.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spc="5" b="1" i="1">
                <a:latin typeface="Times New Roman"/>
                <a:cs typeface="Times New Roman"/>
              </a:rPr>
              <a:t>9.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5824854"/>
            <a:ext cx="3953510" cy="655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4221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6: </a:t>
            </a:r>
            <a:r>
              <a:rPr dirty="0" sz="1400" spc="-5" b="1" i="1">
                <a:latin typeface="Times New Roman"/>
                <a:cs typeface="Times New Roman"/>
              </a:rPr>
              <a:t>Find </a:t>
            </a:r>
            <a:r>
              <a:rPr dirty="0" sz="1400">
                <a:latin typeface="Cambria Math"/>
                <a:cs typeface="Cambria Math"/>
              </a:rPr>
              <a:t>𝐺</a:t>
            </a:r>
            <a:r>
              <a:rPr dirty="0" baseline="-16666" sz="1500">
                <a:latin typeface="Cambria Math"/>
                <a:cs typeface="Cambria Math"/>
              </a:rPr>
              <a:t>𝑒𝑞 </a:t>
            </a:r>
            <a:r>
              <a:rPr dirty="0" sz="1400" b="1" i="1">
                <a:latin typeface="Times New Roman"/>
                <a:cs typeface="Times New Roman"/>
              </a:rPr>
              <a:t>for the </a:t>
            </a:r>
            <a:r>
              <a:rPr dirty="0" sz="1400" spc="-5" b="1" i="1">
                <a:latin typeface="Times New Roman"/>
                <a:cs typeface="Times New Roman"/>
              </a:rPr>
              <a:t>circuit shown </a:t>
            </a:r>
            <a:r>
              <a:rPr dirty="0" sz="1400" b="1" i="1">
                <a:latin typeface="Times New Roman"/>
                <a:cs typeface="Times New Roman"/>
              </a:rPr>
              <a:t>in Fig.</a:t>
            </a:r>
            <a:r>
              <a:rPr dirty="0" sz="1400" spc="-20" b="1" i="1">
                <a:latin typeface="Times New Roman"/>
                <a:cs typeface="Times New Roman"/>
              </a:rPr>
              <a:t> </a:t>
            </a:r>
            <a:r>
              <a:rPr dirty="0" sz="1400" spc="5" b="1" i="1">
                <a:latin typeface="Times New Roman"/>
                <a:cs typeface="Times New Roman"/>
              </a:rPr>
              <a:t>10.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15995" y="8510777"/>
            <a:ext cx="5302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06295" y="1265374"/>
            <a:ext cx="3299914" cy="22401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08352" y="4372890"/>
            <a:ext cx="3359207" cy="13345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31035" y="6725351"/>
            <a:ext cx="3327400" cy="16362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29259"/>
            <a:ext cx="5300980" cy="10267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114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8890">
              <a:lnSpc>
                <a:spcPct val="147900"/>
              </a:lnSpc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7: </a:t>
            </a:r>
            <a:r>
              <a:rPr dirty="0" sz="1400" spc="-5" b="1" i="1">
                <a:latin typeface="Times New Roman"/>
                <a:cs typeface="Times New Roman"/>
              </a:rPr>
              <a:t>Find </a:t>
            </a:r>
            <a:r>
              <a:rPr dirty="0" sz="1400" spc="-5">
                <a:latin typeface="Cambria Math"/>
                <a:cs typeface="Cambria Math"/>
              </a:rPr>
              <a:t>𝒊</a:t>
            </a:r>
            <a:r>
              <a:rPr dirty="0" baseline="-16666" sz="1500" spc="-7">
                <a:latin typeface="Cambria Math"/>
                <a:cs typeface="Cambria Math"/>
              </a:rPr>
              <a:t>𝒐 </a:t>
            </a:r>
            <a:r>
              <a:rPr dirty="0" sz="1400" spc="-5" b="1" i="1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Cambria Math"/>
                <a:cs typeface="Cambria Math"/>
              </a:rPr>
              <a:t>𝒗</a:t>
            </a:r>
            <a:r>
              <a:rPr dirty="0" baseline="-16666" sz="1500" spc="-7">
                <a:latin typeface="Cambria Math"/>
                <a:cs typeface="Cambria Math"/>
              </a:rPr>
              <a:t>𝒐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the circuit shown </a:t>
            </a:r>
            <a:r>
              <a:rPr dirty="0" sz="1400" b="1" i="1">
                <a:latin typeface="Times New Roman"/>
                <a:cs typeface="Times New Roman"/>
              </a:rPr>
              <a:t>if </a:t>
            </a:r>
            <a:r>
              <a:rPr dirty="0" sz="1400" spc="-5" b="1" i="1">
                <a:latin typeface="Times New Roman"/>
                <a:cs typeface="Times New Roman"/>
              </a:rPr>
              <a:t>Fig. 11. Calculate </a:t>
            </a:r>
            <a:r>
              <a:rPr dirty="0" sz="1400" b="1" i="1">
                <a:latin typeface="Times New Roman"/>
                <a:cs typeface="Times New Roman"/>
              </a:rPr>
              <a:t>the  </a:t>
            </a:r>
            <a:r>
              <a:rPr dirty="0" sz="1400" b="1" i="1">
                <a:latin typeface="Times New Roman"/>
                <a:cs typeface="Times New Roman"/>
              </a:rPr>
              <a:t>power </a:t>
            </a:r>
            <a:r>
              <a:rPr dirty="0" sz="1400" spc="-5" b="1" i="1">
                <a:latin typeface="Times New Roman"/>
                <a:cs typeface="Times New Roman"/>
              </a:rPr>
              <a:t>dissipated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the </a:t>
            </a:r>
            <a:r>
              <a:rPr dirty="0" sz="1400" spc="-20" b="1" i="1">
                <a:latin typeface="Times New Roman"/>
                <a:cs typeface="Times New Roman"/>
              </a:rPr>
              <a:t>3</a:t>
            </a:r>
            <a:r>
              <a:rPr dirty="0" sz="1450" spc="-20" b="1" i="1">
                <a:latin typeface="Symbol"/>
                <a:cs typeface="Symbol"/>
              </a:rPr>
              <a:t></a:t>
            </a:r>
            <a:r>
              <a:rPr dirty="0" sz="1450" spc="-35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resistor.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2854197"/>
            <a:ext cx="5301615" cy="1292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776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6800"/>
              </a:lnSpc>
              <a:spcBef>
                <a:spcPts val="810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8: </a:t>
            </a:r>
            <a:r>
              <a:rPr dirty="0" sz="1400" spc="-5" b="1" i="1">
                <a:latin typeface="Times New Roman"/>
                <a:cs typeface="Times New Roman"/>
              </a:rPr>
              <a:t>Find </a:t>
            </a:r>
            <a:r>
              <a:rPr dirty="0" sz="1400" spc="-5">
                <a:latin typeface="Cambria Math"/>
                <a:cs typeface="Cambria Math"/>
              </a:rPr>
              <a:t>𝒗</a:t>
            </a:r>
            <a:r>
              <a:rPr dirty="0" baseline="-16666" sz="1500" spc="-7">
                <a:latin typeface="Cambria Math"/>
                <a:cs typeface="Cambria Math"/>
              </a:rPr>
              <a:t>𝟏 </a:t>
            </a:r>
            <a:r>
              <a:rPr dirty="0" sz="1400" b="1" i="1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Cambria Math"/>
                <a:cs typeface="Cambria Math"/>
              </a:rPr>
              <a:t>𝒗</a:t>
            </a:r>
            <a:r>
              <a:rPr dirty="0" baseline="-16666" sz="1500" spc="-7">
                <a:latin typeface="Cambria Math"/>
                <a:cs typeface="Cambria Math"/>
              </a:rPr>
              <a:t>𝟐 </a:t>
            </a:r>
            <a:r>
              <a:rPr dirty="0" sz="1400" b="1" i="1">
                <a:latin typeface="Times New Roman"/>
                <a:cs typeface="Times New Roman"/>
              </a:rPr>
              <a:t>in the </a:t>
            </a:r>
            <a:r>
              <a:rPr dirty="0" sz="1400" spc="-5" b="1" i="1">
                <a:latin typeface="Times New Roman"/>
                <a:cs typeface="Times New Roman"/>
              </a:rPr>
              <a:t>circuit </a:t>
            </a:r>
            <a:r>
              <a:rPr dirty="0" sz="1400" b="1" i="1">
                <a:latin typeface="Times New Roman"/>
                <a:cs typeface="Times New Roman"/>
              </a:rPr>
              <a:t>shown if </a:t>
            </a:r>
            <a:r>
              <a:rPr dirty="0" sz="1400" spc="-5" b="1" i="1">
                <a:latin typeface="Times New Roman"/>
                <a:cs typeface="Times New Roman"/>
              </a:rPr>
              <a:t>Fig. </a:t>
            </a:r>
            <a:r>
              <a:rPr dirty="0" sz="1400" spc="5" b="1" i="1">
                <a:latin typeface="Times New Roman"/>
                <a:cs typeface="Times New Roman"/>
              </a:rPr>
              <a:t>12. </a:t>
            </a:r>
            <a:r>
              <a:rPr dirty="0" sz="1400" spc="-5" b="1" i="1">
                <a:latin typeface="Times New Roman"/>
                <a:cs typeface="Times New Roman"/>
              </a:rPr>
              <a:t>Also  </a:t>
            </a:r>
            <a:r>
              <a:rPr dirty="0" sz="1400" spc="-5" b="1" i="1">
                <a:latin typeface="Times New Roman"/>
                <a:cs typeface="Times New Roman"/>
              </a:rPr>
              <a:t>Calculate </a:t>
            </a:r>
            <a:r>
              <a:rPr dirty="0" sz="1400" spc="-5">
                <a:latin typeface="Cambria Math"/>
                <a:cs typeface="Cambria Math"/>
              </a:rPr>
              <a:t>𝒊</a:t>
            </a:r>
            <a:r>
              <a:rPr dirty="0" baseline="-16666" sz="1500" spc="-7">
                <a:latin typeface="Cambria Math"/>
                <a:cs typeface="Cambria Math"/>
              </a:rPr>
              <a:t>𝟏 </a:t>
            </a:r>
            <a:r>
              <a:rPr dirty="0" sz="1400" b="1" i="1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Cambria Math"/>
                <a:cs typeface="Cambria Math"/>
              </a:rPr>
              <a:t>𝒊</a:t>
            </a:r>
            <a:r>
              <a:rPr dirty="0" baseline="-16666" sz="1500" spc="-7">
                <a:latin typeface="Cambria Math"/>
                <a:cs typeface="Cambria Math"/>
              </a:rPr>
              <a:t>𝟐 </a:t>
            </a:r>
            <a:r>
              <a:rPr dirty="0" sz="1400" b="1" i="1">
                <a:latin typeface="Times New Roman"/>
                <a:cs typeface="Times New Roman"/>
              </a:rPr>
              <a:t>and </a:t>
            </a:r>
            <a:r>
              <a:rPr dirty="0" sz="1400" spc="-5" b="1" i="1">
                <a:latin typeface="Times New Roman"/>
                <a:cs typeface="Times New Roman"/>
              </a:rPr>
              <a:t>the power dissipated </a:t>
            </a:r>
            <a:r>
              <a:rPr dirty="0" sz="1400" b="1" i="1">
                <a:latin typeface="Times New Roman"/>
                <a:cs typeface="Times New Roman"/>
              </a:rPr>
              <a:t>in </a:t>
            </a:r>
            <a:r>
              <a:rPr dirty="0" sz="1400" spc="-5" b="1" i="1">
                <a:latin typeface="Times New Roman"/>
                <a:cs typeface="Times New Roman"/>
              </a:rPr>
              <a:t>the </a:t>
            </a:r>
            <a:r>
              <a:rPr dirty="0" sz="1400" spc="-10" b="1" i="1">
                <a:latin typeface="Times New Roman"/>
                <a:cs typeface="Times New Roman"/>
              </a:rPr>
              <a:t>12-</a:t>
            </a:r>
            <a:r>
              <a:rPr dirty="0" sz="1450" spc="-10" b="1" i="1">
                <a:latin typeface="Symbol"/>
                <a:cs typeface="Symbol"/>
              </a:rPr>
              <a:t></a:t>
            </a:r>
            <a:r>
              <a:rPr dirty="0" sz="1450" spc="-1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and </a:t>
            </a:r>
            <a:r>
              <a:rPr dirty="0" sz="1400" spc="-20" b="1" i="1">
                <a:latin typeface="Times New Roman"/>
                <a:cs typeface="Times New Roman"/>
              </a:rPr>
              <a:t>40-</a:t>
            </a:r>
            <a:r>
              <a:rPr dirty="0" sz="1450" spc="-20" b="1" i="1">
                <a:latin typeface="Symbol"/>
                <a:cs typeface="Symbol"/>
              </a:rPr>
              <a:t></a:t>
            </a:r>
            <a:r>
              <a:rPr dirty="0" sz="1450" spc="32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resistors.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5947028"/>
            <a:ext cx="5279390" cy="13747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2222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 b="1" i="1">
                <a:latin typeface="Times New Roman"/>
                <a:cs typeface="Times New Roman"/>
              </a:rPr>
              <a:t>Example </a:t>
            </a:r>
            <a:r>
              <a:rPr dirty="0" sz="1400" b="1" i="1">
                <a:latin typeface="Times New Roman"/>
                <a:cs typeface="Times New Roman"/>
              </a:rPr>
              <a:t>9: </a:t>
            </a:r>
            <a:r>
              <a:rPr dirty="0" sz="1400" spc="-5" b="1" i="1">
                <a:latin typeface="Times New Roman"/>
                <a:cs typeface="Times New Roman"/>
              </a:rPr>
              <a:t>For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circuit </a:t>
            </a:r>
            <a:r>
              <a:rPr dirty="0" sz="1400" b="1" i="1">
                <a:latin typeface="Times New Roman"/>
                <a:cs typeface="Times New Roman"/>
              </a:rPr>
              <a:t>shown in </a:t>
            </a:r>
            <a:r>
              <a:rPr dirty="0" sz="1400" spc="-5" b="1" i="1">
                <a:latin typeface="Times New Roman"/>
                <a:cs typeface="Times New Roman"/>
              </a:rPr>
              <a:t>Fig. </a:t>
            </a:r>
            <a:r>
              <a:rPr dirty="0" sz="1400" b="1" i="1">
                <a:latin typeface="Times New Roman"/>
                <a:cs typeface="Times New Roman"/>
              </a:rPr>
              <a:t>13, </a:t>
            </a:r>
            <a:r>
              <a:rPr dirty="0" sz="1400" spc="-5" b="1" i="1">
                <a:latin typeface="Times New Roman"/>
                <a:cs typeface="Times New Roman"/>
              </a:rPr>
              <a:t>determine: (a) the</a:t>
            </a:r>
            <a:r>
              <a:rPr dirty="0" sz="1400" b="1" i="1">
                <a:latin typeface="Times New Roman"/>
                <a:cs typeface="Times New Roman"/>
              </a:rPr>
              <a:t> </a:t>
            </a:r>
            <a:r>
              <a:rPr dirty="0" sz="1400" spc="-5" b="1" i="1">
                <a:latin typeface="Times New Roman"/>
                <a:cs typeface="Times New Roman"/>
              </a:rPr>
              <a:t>voltage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5000"/>
              </a:lnSpc>
            </a:pPr>
            <a:r>
              <a:rPr dirty="0" sz="1400" spc="15">
                <a:latin typeface="Cambria Math"/>
                <a:cs typeface="Cambria Math"/>
              </a:rPr>
              <a:t>𝒗</a:t>
            </a:r>
            <a:r>
              <a:rPr dirty="0" baseline="-16666" sz="1500" spc="22">
                <a:latin typeface="Cambria Math"/>
                <a:cs typeface="Cambria Math"/>
              </a:rPr>
              <a:t>𝒐</a:t>
            </a:r>
            <a:r>
              <a:rPr dirty="0" sz="1400" spc="15" b="1" i="1">
                <a:latin typeface="Times New Roman"/>
                <a:cs typeface="Times New Roman"/>
              </a:rPr>
              <a:t>, </a:t>
            </a:r>
            <a:r>
              <a:rPr dirty="0" sz="1400" b="1" i="1">
                <a:latin typeface="Times New Roman"/>
                <a:cs typeface="Times New Roman"/>
              </a:rPr>
              <a:t>(b) the power </a:t>
            </a:r>
            <a:r>
              <a:rPr dirty="0" sz="1400" spc="-5" b="1" i="1">
                <a:latin typeface="Times New Roman"/>
                <a:cs typeface="Times New Roman"/>
              </a:rPr>
              <a:t>supplied by </a:t>
            </a:r>
            <a:r>
              <a:rPr dirty="0" sz="1400" b="1" i="1">
                <a:latin typeface="Times New Roman"/>
                <a:cs typeface="Times New Roman"/>
              </a:rPr>
              <a:t>the </a:t>
            </a:r>
            <a:r>
              <a:rPr dirty="0" sz="1400" spc="-5" b="1" i="1">
                <a:latin typeface="Times New Roman"/>
                <a:cs typeface="Times New Roman"/>
              </a:rPr>
              <a:t>current source, </a:t>
            </a:r>
            <a:r>
              <a:rPr dirty="0" sz="1400" b="1" i="1">
                <a:latin typeface="Times New Roman"/>
                <a:cs typeface="Times New Roman"/>
              </a:rPr>
              <a:t>(c) the </a:t>
            </a:r>
            <a:r>
              <a:rPr dirty="0" sz="1400" spc="-5" b="1" i="1">
                <a:latin typeface="Times New Roman"/>
                <a:cs typeface="Times New Roman"/>
              </a:rPr>
              <a:t>power absorbed  </a:t>
            </a:r>
            <a:r>
              <a:rPr dirty="0" sz="1400" b="1" i="1">
                <a:latin typeface="Times New Roman"/>
                <a:cs typeface="Times New Roman"/>
              </a:rPr>
              <a:t>by </a:t>
            </a:r>
            <a:r>
              <a:rPr dirty="0" sz="1400" spc="-5" b="1" i="1">
                <a:latin typeface="Times New Roman"/>
                <a:cs typeface="Times New Roman"/>
              </a:rPr>
              <a:t>each resistor.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15995" y="8713469"/>
            <a:ext cx="5302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86660" y="1557654"/>
            <a:ext cx="2551430" cy="12526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81530" y="4262883"/>
            <a:ext cx="2165335" cy="15180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86025" y="7483739"/>
            <a:ext cx="2349422" cy="11106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Fundamentals </a:t>
            </a:r>
            <a:r>
              <a:rPr dirty="0"/>
              <a:t>of Electric</a:t>
            </a:r>
            <a:r>
              <a:rPr dirty="0" spc="-45"/>
              <a:t> </a:t>
            </a:r>
            <a:r>
              <a:rPr dirty="0"/>
              <a:t>Circuits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10"/>
              </a:lnSpc>
            </a:pPr>
            <a:r>
              <a:rPr dirty="0" spc="-5"/>
              <a:t>Prepared by: Ass. Lect. Ali N.</a:t>
            </a:r>
            <a:r>
              <a:rPr dirty="0" spc="45"/>
              <a:t> </a:t>
            </a:r>
            <a:r>
              <a:rPr dirty="0" spc="-5"/>
              <a:t>Jbarah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Shamfuture</dc:creator>
  <dcterms:created xsi:type="dcterms:W3CDTF">2018-10-21T20:44:50Z</dcterms:created>
  <dcterms:modified xsi:type="dcterms:W3CDTF">2018-10-21T20:44:50Z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2016-12-05T00:00:00Z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2018-10-21T00:00:00Z</vt:filetime>
  </property>
</Properties>
</file>